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5"/>
  </p:notesMasterIdLst>
  <p:sldIdLst>
    <p:sldId id="256" r:id="rId2"/>
    <p:sldId id="259" r:id="rId3"/>
    <p:sldId id="398" r:id="rId4"/>
    <p:sldId id="399" r:id="rId5"/>
    <p:sldId id="400" r:id="rId6"/>
    <p:sldId id="260" r:id="rId7"/>
    <p:sldId id="261" r:id="rId8"/>
    <p:sldId id="262" r:id="rId9"/>
    <p:sldId id="263" r:id="rId10"/>
    <p:sldId id="401" r:id="rId11"/>
    <p:sldId id="264" r:id="rId12"/>
    <p:sldId id="265" r:id="rId13"/>
    <p:sldId id="268" r:id="rId14"/>
    <p:sldId id="267" r:id="rId15"/>
    <p:sldId id="402" r:id="rId16"/>
    <p:sldId id="270" r:id="rId17"/>
    <p:sldId id="269" r:id="rId18"/>
    <p:sldId id="272" r:id="rId19"/>
    <p:sldId id="273" r:id="rId20"/>
    <p:sldId id="276" r:id="rId21"/>
    <p:sldId id="277" r:id="rId22"/>
    <p:sldId id="278" r:id="rId23"/>
    <p:sldId id="279" r:id="rId24"/>
    <p:sldId id="403" r:id="rId25"/>
    <p:sldId id="280" r:id="rId26"/>
    <p:sldId id="281" r:id="rId27"/>
    <p:sldId id="396" r:id="rId28"/>
    <p:sldId id="411" r:id="rId29"/>
    <p:sldId id="412" r:id="rId30"/>
    <p:sldId id="413" r:id="rId31"/>
    <p:sldId id="414" r:id="rId32"/>
    <p:sldId id="415" r:id="rId33"/>
    <p:sldId id="284" r:id="rId34"/>
    <p:sldId id="404" r:id="rId35"/>
    <p:sldId id="285" r:id="rId36"/>
    <p:sldId id="409" r:id="rId37"/>
    <p:sldId id="286" r:id="rId38"/>
    <p:sldId id="405" r:id="rId39"/>
    <p:sldId id="287" r:id="rId40"/>
    <p:sldId id="288" r:id="rId41"/>
    <p:sldId id="410" r:id="rId42"/>
    <p:sldId id="289" r:id="rId43"/>
    <p:sldId id="290" r:id="rId44"/>
    <p:sldId id="291" r:id="rId45"/>
    <p:sldId id="292" r:id="rId46"/>
    <p:sldId id="406" r:id="rId47"/>
    <p:sldId id="293" r:id="rId48"/>
    <p:sldId id="407" r:id="rId49"/>
    <p:sldId id="294" r:id="rId50"/>
    <p:sldId id="296" r:id="rId51"/>
    <p:sldId id="408" r:id="rId52"/>
    <p:sldId id="298" r:id="rId53"/>
    <p:sldId id="282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08"/>
    <p:restoredTop sz="89557"/>
  </p:normalViewPr>
  <p:slideViewPr>
    <p:cSldViewPr snapToGrid="0" snapToObjects="1">
      <p:cViewPr>
        <p:scale>
          <a:sx n="92" d="100"/>
          <a:sy n="92" d="100"/>
        </p:scale>
        <p:origin x="211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4A28A-7721-F64C-B123-832430C09039}" type="datetimeFigureOut">
              <a:rPr lang="en-TW" smtClean="0"/>
              <a:t>1/5/22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EAC83-1B96-0C4A-9DD5-6B6639F8F36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66626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BBDE2-1F07-324D-B982-01C59B1DC6D5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6357622"/>
            <a:ext cx="2057400" cy="365125"/>
          </a:xfrm>
        </p:spPr>
        <p:txBody>
          <a:bodyPr/>
          <a:lstStyle>
            <a:lvl1pPr>
              <a:defRPr b="1"/>
            </a:lvl1pPr>
          </a:lstStyle>
          <a:p>
            <a:fld id="{14B373FC-FF3A-C64D-BE97-055D2267A4A7}" type="slidenum">
              <a:rPr lang="en-TW" smtClean="0"/>
              <a:pPr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1968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2767E-042F-4949-9A09-DE3A3EF3CB94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3373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68F-4376-124D-97DE-C6F9FB49F258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00256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" y="136524"/>
            <a:ext cx="8660675" cy="8431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662" y="1149530"/>
            <a:ext cx="8660674" cy="5460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C4F9-7826-BC4B-9646-62CC3E8170CD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276" y="6356351"/>
            <a:ext cx="2057400" cy="365125"/>
          </a:xfrm>
        </p:spPr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4057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75A-342C-2B41-BF7A-902C48D0504D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8543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E5EB-F1DF-2C4B-9CD8-3B36810FC42C}" type="datetime1">
              <a:rPr lang="en-US" smtClean="0"/>
              <a:t>1/5/22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9007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1898E-B0AD-A749-977B-D1E10CC6B42E}" type="datetime1">
              <a:rPr lang="en-US" smtClean="0"/>
              <a:t>1/5/22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5346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6E29-885F-5A41-8819-F82CFA759422}" type="datetime1">
              <a:rPr lang="en-US" smtClean="0"/>
              <a:t>1/5/22</a:t>
            </a:fld>
            <a:endParaRPr lang="en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8495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8F63-80A5-8340-B996-3996185D321C}" type="datetime1">
              <a:rPr lang="en-US" smtClean="0"/>
              <a:t>1/5/22</a:t>
            </a:fld>
            <a:endParaRPr lang="en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1814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FB0C6-54DE-B149-9851-D77BEA7C0A0D}" type="datetime1">
              <a:rPr lang="en-US" smtClean="0"/>
              <a:t>1/5/22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0790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1AAD0-F7EF-B54D-ACE9-3FDA9D8EDA8E}" type="datetime1">
              <a:rPr lang="en-US" smtClean="0"/>
              <a:t>1/5/22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1299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9984E-59AC-B84A-9933-4B0FE8048C91}" type="datetime1">
              <a:rPr lang="en-US" smtClean="0"/>
              <a:t>1/5/22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99828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A2C3-A44D-0E4D-958E-8B57D0111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06638"/>
          </a:xfrm>
        </p:spPr>
        <p:txBody>
          <a:bodyPr>
            <a:noAutofit/>
          </a:bodyPr>
          <a:lstStyle/>
          <a:p>
            <a:r>
              <a:rPr lang="en-US" b="1" dirty="0"/>
              <a:t>Topic 7.x – </a:t>
            </a:r>
            <a:br>
              <a:rPr lang="en-US" b="1" dirty="0"/>
            </a:br>
            <a:r>
              <a:rPr lang="en-US" b="1" dirty="0"/>
              <a:t>Heap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B78FD-EE24-6746-AC0A-89F05B522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07" y="3686440"/>
            <a:ext cx="2235386" cy="2980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7E29D-F433-C445-AE29-2BD5F9B62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415" y="3686440"/>
            <a:ext cx="2096770" cy="298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73CB09-1C78-B145-AEDB-C81C0A02D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" y="3686440"/>
            <a:ext cx="2282190" cy="2995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5D41B5-5904-0F4C-8FBA-D22D6293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3616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Facts of a Binary Tree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b="1" dirty="0"/>
                  <a:t>Fact 4. </a:t>
                </a:r>
              </a:p>
              <a:p>
                <a:pPr lvl="1"/>
                <a:r>
                  <a:rPr lang="en-US" altLang="zh-TW" sz="2800" dirty="0"/>
                  <a:t>How about the “nearly” complete binary tree?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800" dirty="0"/>
                  <a:t> nodes </a:t>
                </a:r>
                <a:r>
                  <a:rPr lang="en-US" altLang="zh-TW" sz="2800" dirty="0">
                    <a:sym typeface="Wingdings" panose="05000000000000000000" pitchFamily="2" charset="2"/>
                  </a:rPr>
                  <a:t> its</a:t>
                </a:r>
                <a:r>
                  <a:rPr lang="en-US" altLang="zh-TW" sz="2800" dirty="0"/>
                  <a:t> height is equal to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TW" sz="280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800" dirty="0"/>
                  <a:t> leaf </a:t>
                </a:r>
                <a:r>
                  <a:rPr lang="en-US" altLang="zh-TW" sz="2800" dirty="0">
                    <a:sym typeface="Wingdings" panose="05000000000000000000" pitchFamily="2" charset="2"/>
                  </a:rPr>
                  <a:t> its</a:t>
                </a:r>
                <a:r>
                  <a:rPr lang="en-US" altLang="zh-TW" sz="2800" dirty="0"/>
                  <a:t> height is equal to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sz="2800" dirty="0"/>
                  <a:t> (or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800" dirty="0"/>
                  <a:t>?)</a:t>
                </a:r>
              </a:p>
              <a:p>
                <a:pPr lvl="3"/>
                <a:r>
                  <a:rPr lang="en-US" altLang="zh-TW" sz="2800" dirty="0"/>
                  <a:t>height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sz="2800" dirty="0">
                    <a:sym typeface="Wingdings" panose="05000000000000000000" pitchFamily="2" charset="2"/>
                  </a:rPr>
                  <a:t> </a:t>
                </a:r>
              </a:p>
              <a:p>
                <a:pPr lvl="4"/>
                <a:r>
                  <a:rPr lang="en-US" altLang="zh-TW" sz="2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number of nodes</a:t>
                </a:r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sz="2800" dirty="0"/>
                  <a:t> or </a:t>
                </a:r>
              </a:p>
              <a:p>
                <a:pPr lvl="4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number of leaves</a:t>
                </a:r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altLang="zh-TW" sz="2800" dirty="0"/>
                  <a:t>?</a:t>
                </a:r>
              </a:p>
              <a:p>
                <a:endParaRPr lang="en-US" altLang="zh-TW" dirty="0"/>
              </a:p>
              <a:p>
                <a:r>
                  <a:rPr lang="en-US" altLang="zh-TW" b="1" dirty="0"/>
                  <a:t>Fact 5. </a:t>
                </a:r>
              </a:p>
              <a:p>
                <a:pPr lvl="1"/>
                <a:r>
                  <a:rPr lang="en-US" altLang="zh-TW" sz="2800" dirty="0"/>
                  <a:t>In a nearly complete binary tree, the depth of node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2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800" b="0" dirty="0">
                    <a:latin typeface="Cambria Math" panose="02040503050406030204" pitchFamily="18" charset="0"/>
                  </a:rPr>
                  <a:t>is equal to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func>
                      </m:e>
                    </m:d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(why?)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263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99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Tree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Numbered in sequence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The depth of those nodes</a:t>
                </a:r>
                <a:r>
                  <a:rPr lang="zh-TW" altLang="en-US" dirty="0"/>
                  <a:t>：</a:t>
                </a:r>
                <a:endParaRPr lang="en-US" altLang="zh-TW" dirty="0"/>
              </a:p>
              <a:p>
                <a:pPr marL="457200" lvl="1" indent="0">
                  <a:buNone/>
                </a:pPr>
                <a:r>
                  <a:rPr lang="en-US" altLang="zh-TW" sz="2800" dirty="0"/>
                  <a:t>Node 1: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</m:e>
                    </m:d>
                  </m:oMath>
                </a14:m>
                <a:endParaRPr lang="en-US" altLang="zh-TW" sz="2800" b="0" dirty="0"/>
              </a:p>
              <a:p>
                <a:pPr marL="457200" lvl="1" indent="0">
                  <a:buNone/>
                </a:pPr>
                <a:r>
                  <a:rPr lang="en-US" altLang="zh-TW" sz="2800" dirty="0"/>
                  <a:t>Node 2: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func>
                      </m:e>
                    </m:d>
                  </m:oMath>
                </a14:m>
                <a:endParaRPr lang="en-US" altLang="zh-TW" sz="2800" b="0" dirty="0"/>
              </a:p>
              <a:p>
                <a:pPr marL="457200" lvl="1" indent="0">
                  <a:buNone/>
                </a:pPr>
                <a:r>
                  <a:rPr lang="en-US" altLang="zh-TW" sz="2800" dirty="0"/>
                  <a:t>Node 3: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func>
                      </m:e>
                    </m:d>
                  </m:oMath>
                </a14:m>
                <a:endParaRPr lang="en-US" altLang="zh-TW" sz="2800" dirty="0"/>
              </a:p>
              <a:p>
                <a:pPr marL="457200" lvl="1" indent="0">
                  <a:buNone/>
                </a:pPr>
                <a:r>
                  <a:rPr lang="en-US" altLang="zh-TW" sz="2800" dirty="0"/>
                  <a:t> …</a:t>
                </a:r>
              </a:p>
              <a:p>
                <a:pPr marL="457200" lvl="1" indent="0">
                  <a:buNone/>
                </a:pPr>
                <a:r>
                  <a:rPr lang="en-US" altLang="zh-TW" sz="2800" dirty="0"/>
                  <a:t>Node 9: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func>
                      </m:e>
                    </m:d>
                  </m:oMath>
                </a14:m>
                <a:endParaRPr lang="en-US" altLang="zh-TW" sz="2800" b="0" dirty="0"/>
              </a:p>
              <a:p>
                <a:pPr marL="457200" lvl="1" indent="0">
                  <a:buNone/>
                </a:pPr>
                <a:r>
                  <a:rPr lang="en-US" altLang="zh-TW" sz="2800" dirty="0"/>
                  <a:t>Node 10: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func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接點 3"/>
          <p:cNvCxnSpPr>
            <a:stCxn id="6" idx="3"/>
            <a:endCxn id="8" idx="0"/>
          </p:cNvCxnSpPr>
          <p:nvPr/>
        </p:nvCxnSpPr>
        <p:spPr>
          <a:xfrm flipH="1">
            <a:off x="4833484" y="1069765"/>
            <a:ext cx="760960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>
            <a:stCxn id="6" idx="5"/>
            <a:endCxn id="7" idx="0"/>
          </p:cNvCxnSpPr>
          <p:nvPr/>
        </p:nvCxnSpPr>
        <p:spPr>
          <a:xfrm>
            <a:off x="5868664" y="1069765"/>
            <a:ext cx="782735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/>
          <p:cNvSpPr/>
          <p:nvPr/>
        </p:nvSpPr>
        <p:spPr>
          <a:xfrm>
            <a:off x="5537651" y="72365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6457496" y="134686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4639581" y="134686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9" name="直線接點 8"/>
          <p:cNvCxnSpPr>
            <a:stCxn id="8" idx="3"/>
            <a:endCxn id="12" idx="0"/>
          </p:cNvCxnSpPr>
          <p:nvPr/>
        </p:nvCxnSpPr>
        <p:spPr>
          <a:xfrm flipH="1">
            <a:off x="4200749" y="1692974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8" idx="5"/>
            <a:endCxn id="11" idx="0"/>
          </p:cNvCxnSpPr>
          <p:nvPr/>
        </p:nvCxnSpPr>
        <p:spPr>
          <a:xfrm>
            <a:off x="4970594" y="1692974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5285919" y="1943340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006846" y="194334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3" name="直線接點 12"/>
          <p:cNvCxnSpPr>
            <a:stCxn id="12" idx="3"/>
            <a:endCxn id="16" idx="0"/>
          </p:cNvCxnSpPr>
          <p:nvPr/>
        </p:nvCxnSpPr>
        <p:spPr>
          <a:xfrm flipH="1">
            <a:off x="3845599" y="2289451"/>
            <a:ext cx="218040" cy="268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12" idx="5"/>
            <a:endCxn id="15" idx="0"/>
          </p:cNvCxnSpPr>
          <p:nvPr/>
        </p:nvCxnSpPr>
        <p:spPr>
          <a:xfrm>
            <a:off x="4337859" y="2289451"/>
            <a:ext cx="231643" cy="268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4375599" y="255770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3651696" y="255770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直線接點 16"/>
          <p:cNvCxnSpPr>
            <a:stCxn id="11" idx="3"/>
            <a:endCxn id="18" idx="0"/>
          </p:cNvCxnSpPr>
          <p:nvPr/>
        </p:nvCxnSpPr>
        <p:spPr>
          <a:xfrm flipH="1">
            <a:off x="5125862" y="2289450"/>
            <a:ext cx="216850" cy="2761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/>
          <p:cNvSpPr/>
          <p:nvPr/>
        </p:nvSpPr>
        <p:spPr>
          <a:xfrm>
            <a:off x="4931959" y="256564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80711" y="74173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682641" y="136144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500556" y="136144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049906" y="195967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328979" y="197639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5</a:t>
            </a:r>
            <a:endParaRPr lang="zh-TW" altLang="en-US" dirty="0"/>
          </a:p>
        </p:txBody>
      </p:sp>
      <p:cxnSp>
        <p:nvCxnSpPr>
          <p:cNvPr id="24" name="直線接點 23"/>
          <p:cNvCxnSpPr>
            <a:endCxn id="28" idx="0"/>
          </p:cNvCxnSpPr>
          <p:nvPr/>
        </p:nvCxnSpPr>
        <p:spPr>
          <a:xfrm flipH="1">
            <a:off x="6001365" y="1709307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endCxn id="26" idx="0"/>
          </p:cNvCxnSpPr>
          <p:nvPr/>
        </p:nvCxnSpPr>
        <p:spPr>
          <a:xfrm>
            <a:off x="6787773" y="1709307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橢圓 25"/>
          <p:cNvSpPr/>
          <p:nvPr/>
        </p:nvSpPr>
        <p:spPr>
          <a:xfrm>
            <a:off x="7103098" y="195967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67085" y="197600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5807462" y="195792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146158" y="1972802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3694756" y="257578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4415512" y="2583722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4916510" y="2587969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8012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r>
                  <a:rPr lang="en-US" altLang="zh-TW" dirty="0"/>
                  <a:t>There are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dirty="0"/>
                  <a:t> nodes</a:t>
                </a:r>
              </a:p>
              <a:p>
                <a:pPr marL="457200" lvl="1" indent="0">
                  <a:buNone/>
                </a:pPr>
                <a:r>
                  <a:rPr lang="en-US" altLang="zh-TW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altLang="zh-TW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dirty="0"/>
              </a:p>
              <a:p>
                <a:pPr marL="457200" lvl="1" indent="0">
                  <a:buNone/>
                </a:pPr>
                <a:r>
                  <a:rPr lang="en-US" altLang="zh-TW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+1≥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lg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endParaRPr lang="en-US" altLang="zh-TW" dirty="0"/>
              </a:p>
              <a:p>
                <a:pPr marL="457200" lvl="1" indent="0">
                  <a:buNone/>
                </a:pPr>
                <a:r>
                  <a:rPr lang="en-US" altLang="zh-TW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+1≥</m:t>
                    </m:r>
                    <m:d>
                      <m:dPr>
                        <m:begChr m:val="⌈"/>
                        <m:endChr m:val="⌉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e>
                    </m:d>
                  </m:oMath>
                </a14:m>
                <a:r>
                  <a:rPr lang="zh-TW" altLang="en-US" dirty="0"/>
                  <a:t>    </a:t>
                </a:r>
                <a:r>
                  <a:rPr lang="en-US" altLang="zh-TW" dirty="0"/>
                  <a:t>(Number of nodes is positive integer)</a:t>
                </a:r>
              </a:p>
              <a:p>
                <a:pPr marL="457200" lvl="1" indent="0">
                  <a:buNone/>
                </a:pPr>
                <a:r>
                  <a:rPr lang="en-US" altLang="zh-TW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begChr m:val="⌈"/>
                        <m:endChr m:val="⌉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zh-TW" altLang="en-US" dirty="0"/>
                  <a:t>    </a:t>
                </a:r>
                <a:r>
                  <a:rPr lang="en-US" altLang="zh-TW" b="1" dirty="0"/>
                  <a:t>(END)</a:t>
                </a:r>
                <a:endParaRPr lang="zh-TW" altLang="en-US" b="1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接點 42"/>
          <p:cNvCxnSpPr/>
          <p:nvPr/>
        </p:nvCxnSpPr>
        <p:spPr>
          <a:xfrm flipH="1">
            <a:off x="1228903" y="1311733"/>
            <a:ext cx="7082948" cy="5171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flipH="1">
            <a:off x="1228903" y="1969446"/>
            <a:ext cx="7082948" cy="5171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 flipH="1">
            <a:off x="1228903" y="2601303"/>
            <a:ext cx="7082948" cy="5171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 flipH="1">
            <a:off x="1228903" y="3357085"/>
            <a:ext cx="7082948" cy="5171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H="1">
            <a:off x="1228903" y="3829940"/>
            <a:ext cx="7082948" cy="5171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Proof of Fact 1. </a:t>
            </a:r>
            <a:endParaRPr lang="zh-TW" altLang="en-US" b="1" dirty="0"/>
          </a:p>
        </p:txBody>
      </p:sp>
      <p:cxnSp>
        <p:nvCxnSpPr>
          <p:cNvPr id="4" name="直線接點 3"/>
          <p:cNvCxnSpPr>
            <a:stCxn id="6" idx="3"/>
            <a:endCxn id="8" idx="0"/>
          </p:cNvCxnSpPr>
          <p:nvPr/>
        </p:nvCxnSpPr>
        <p:spPr>
          <a:xfrm flipH="1">
            <a:off x="3169784" y="1219694"/>
            <a:ext cx="1185502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>
            <a:stCxn id="6" idx="5"/>
            <a:endCxn id="7" idx="0"/>
          </p:cNvCxnSpPr>
          <p:nvPr/>
        </p:nvCxnSpPr>
        <p:spPr>
          <a:xfrm>
            <a:off x="4629506" y="1219694"/>
            <a:ext cx="1117470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/>
          <p:cNvSpPr/>
          <p:nvPr/>
        </p:nvSpPr>
        <p:spPr>
          <a:xfrm>
            <a:off x="4298493" y="87358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5553073" y="149679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2975881" y="149679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9" name="直線接點 8"/>
          <p:cNvCxnSpPr>
            <a:stCxn id="8" idx="3"/>
            <a:endCxn id="12" idx="0"/>
          </p:cNvCxnSpPr>
          <p:nvPr/>
        </p:nvCxnSpPr>
        <p:spPr>
          <a:xfrm flipH="1">
            <a:off x="2537049" y="1842903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8" idx="5"/>
            <a:endCxn id="11" idx="0"/>
          </p:cNvCxnSpPr>
          <p:nvPr/>
        </p:nvCxnSpPr>
        <p:spPr>
          <a:xfrm>
            <a:off x="3306894" y="1842903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3622219" y="2093269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2343146" y="2093270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3" name="直線接點 12"/>
          <p:cNvCxnSpPr>
            <a:stCxn id="12" idx="3"/>
          </p:cNvCxnSpPr>
          <p:nvPr/>
        </p:nvCxnSpPr>
        <p:spPr>
          <a:xfrm flipH="1">
            <a:off x="2253343" y="2439380"/>
            <a:ext cx="146596" cy="50520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12" idx="5"/>
          </p:cNvCxnSpPr>
          <p:nvPr/>
        </p:nvCxnSpPr>
        <p:spPr>
          <a:xfrm>
            <a:off x="2674159" y="2439380"/>
            <a:ext cx="158848" cy="50520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endCxn id="28" idx="0"/>
          </p:cNvCxnSpPr>
          <p:nvPr/>
        </p:nvCxnSpPr>
        <p:spPr>
          <a:xfrm flipH="1">
            <a:off x="5096942" y="1842908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endCxn id="26" idx="0"/>
          </p:cNvCxnSpPr>
          <p:nvPr/>
        </p:nvCxnSpPr>
        <p:spPr>
          <a:xfrm>
            <a:off x="5883350" y="1842908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橢圓 25"/>
          <p:cNvSpPr/>
          <p:nvPr/>
        </p:nvSpPr>
        <p:spPr>
          <a:xfrm>
            <a:off x="6198675" y="209327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4903039" y="209152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35" name="直線接點 34"/>
          <p:cNvCxnSpPr/>
          <p:nvPr/>
        </p:nvCxnSpPr>
        <p:spPr>
          <a:xfrm flipH="1">
            <a:off x="3532099" y="2439380"/>
            <a:ext cx="146596" cy="50520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3952915" y="2439380"/>
            <a:ext cx="158848" cy="50520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H="1">
            <a:off x="4808551" y="2472526"/>
            <a:ext cx="146596" cy="50520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5229367" y="2472526"/>
            <a:ext cx="158848" cy="50520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 flipH="1">
            <a:off x="6115887" y="2472526"/>
            <a:ext cx="146596" cy="50520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6536703" y="2472526"/>
            <a:ext cx="158848" cy="50520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7108691" y="826012"/>
                <a:ext cx="15087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691" y="826012"/>
                <a:ext cx="1508746" cy="461665"/>
              </a:xfrm>
              <a:prstGeom prst="rect">
                <a:avLst/>
              </a:prstGeom>
              <a:blipFill>
                <a:blip r:embed="rId3"/>
                <a:stretch>
                  <a:fillRect l="-5833" t="-8108" b="-2973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7108691" y="1435613"/>
                <a:ext cx="15021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691" y="1435613"/>
                <a:ext cx="1502142" cy="461665"/>
              </a:xfrm>
              <a:prstGeom prst="rect">
                <a:avLst/>
              </a:prstGeom>
              <a:blipFill>
                <a:blip r:embed="rId4"/>
                <a:stretch>
                  <a:fillRect l="-5882" t="-8108" b="-2973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7111461" y="2065182"/>
                <a:ext cx="15087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461" y="2065182"/>
                <a:ext cx="1508746" cy="461665"/>
              </a:xfrm>
              <a:prstGeom prst="rect">
                <a:avLst/>
              </a:prstGeom>
              <a:blipFill>
                <a:blip r:embed="rId5"/>
                <a:stretch>
                  <a:fillRect l="-5833" t="-8108" b="-2702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7108691" y="3357085"/>
                <a:ext cx="1524072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691" y="3357085"/>
                <a:ext cx="1524072" cy="468205"/>
              </a:xfrm>
              <a:prstGeom prst="rect">
                <a:avLst/>
              </a:prstGeom>
              <a:blipFill>
                <a:blip r:embed="rId6"/>
                <a:stretch>
                  <a:fillRect l="-5785" t="-8108" b="-2702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接點 53"/>
          <p:cNvCxnSpPr/>
          <p:nvPr/>
        </p:nvCxnSpPr>
        <p:spPr>
          <a:xfrm>
            <a:off x="7661759" y="2688770"/>
            <a:ext cx="0" cy="544390"/>
          </a:xfrm>
          <a:prstGeom prst="line">
            <a:avLst/>
          </a:prstGeom>
          <a:ln w="635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>
            <a:off x="781203" y="940647"/>
            <a:ext cx="288472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781203" y="3881652"/>
            <a:ext cx="288472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925439" y="965197"/>
            <a:ext cx="1742" cy="2916455"/>
          </a:xfrm>
          <a:prstGeom prst="line">
            <a:avLst/>
          </a:prstGeom>
          <a:ln w="4445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206129" y="1950106"/>
                <a:ext cx="780470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/>
                  <a:t>height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29" y="1950106"/>
                <a:ext cx="780470" cy="738664"/>
              </a:xfrm>
              <a:prstGeom prst="rect">
                <a:avLst/>
              </a:prstGeom>
              <a:blipFill>
                <a:blip r:embed="rId7"/>
                <a:stretch>
                  <a:fillRect l="-4762" t="-3390" r="-476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59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Proof of Fact 2.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b="1" dirty="0"/>
                  <a:t>Fact 2. </a:t>
                </a:r>
              </a:p>
              <a:p>
                <a:pPr lvl="1"/>
                <a:r>
                  <a:rPr lang="en-US" altLang="zh-TW" sz="2800" dirty="0"/>
                  <a:t>The height of a binary tree with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800" dirty="0"/>
                  <a:t> leaves is at least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TW" sz="2800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Proof</a:t>
                </a:r>
                <a:r>
                  <a:rPr lang="zh-TW" altLang="en-US" dirty="0"/>
                  <a:t>：</a:t>
                </a:r>
                <a:endParaRPr lang="en-US" altLang="zh-TW" dirty="0"/>
              </a:p>
              <a:p>
                <a:r>
                  <a:rPr lang="en-US" altLang="zh-TW" dirty="0"/>
                  <a:t>It has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/>
                  <a:t> leaves</a:t>
                </a:r>
              </a:p>
              <a:p>
                <a:r>
                  <a:rPr lang="en-US" altLang="zh-TW" dirty="0"/>
                  <a:t>Suppose that the height of this tree is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zh-TW" altLang="zh-TW" dirty="0"/>
              </a:p>
              <a:p>
                <a:pPr marL="0" indent="0">
                  <a:buNone/>
                </a:pPr>
                <a:r>
                  <a:rPr lang="zh-TW" altLang="en-US" dirty="0">
                    <a:sym typeface="Wingdings" panose="05000000000000000000" pitchFamily="2" charset="2"/>
                  </a:rPr>
                  <a:t>   </a:t>
                </a:r>
                <a:r>
                  <a:rPr lang="en-US" altLang="zh-TW" dirty="0">
                    <a:sym typeface="Wingdings" panose="05000000000000000000" pitchFamily="2" charset="2"/>
                  </a:rPr>
                  <a:t> There are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altLang="zh-TW" dirty="0"/>
                  <a:t> leaves</a:t>
                </a:r>
              </a:p>
              <a:p>
                <a:pPr marL="0" indent="0">
                  <a:buNone/>
                </a:pPr>
                <a:r>
                  <a:rPr lang="zh-TW" altLang="en-US" dirty="0">
                    <a:sym typeface="Wingdings" panose="05000000000000000000" pitchFamily="2" charset="2"/>
                  </a:rPr>
                  <a:t>   </a:t>
                </a:r>
                <a:r>
                  <a:rPr lang="en-US" altLang="zh-TW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   </a:t>
                </a:r>
                <a:r>
                  <a:rPr lang="en-US" altLang="zh-TW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begChr m:val="⌈"/>
                        <m:endChr m:val="⌉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8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群組 11"/>
          <p:cNvGrpSpPr/>
          <p:nvPr/>
        </p:nvGrpSpPr>
        <p:grpSpPr>
          <a:xfrm>
            <a:off x="6004479" y="2158093"/>
            <a:ext cx="2978444" cy="2276936"/>
            <a:chOff x="4152809" y="2506436"/>
            <a:chExt cx="2978444" cy="2276936"/>
          </a:xfrm>
        </p:grpSpPr>
        <p:sp>
          <p:nvSpPr>
            <p:cNvPr id="4" name="等腰三角形 3"/>
            <p:cNvSpPr/>
            <p:nvPr/>
          </p:nvSpPr>
          <p:spPr>
            <a:xfrm>
              <a:off x="4359730" y="2506436"/>
              <a:ext cx="1322848" cy="1461889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直線接點 4"/>
            <p:cNvCxnSpPr/>
            <p:nvPr/>
          </p:nvCxnSpPr>
          <p:spPr>
            <a:xfrm>
              <a:off x="5657937" y="2506436"/>
              <a:ext cx="288472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/>
            <p:cNvCxnSpPr/>
            <p:nvPr/>
          </p:nvCxnSpPr>
          <p:spPr>
            <a:xfrm>
              <a:off x="5734637" y="3968325"/>
              <a:ext cx="288472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>
              <a:off x="5815224" y="2506436"/>
              <a:ext cx="53097" cy="1461889"/>
            </a:xfrm>
            <a:prstGeom prst="line">
              <a:avLst/>
            </a:prstGeom>
            <a:ln w="317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5881057" y="2760326"/>
                  <a:ext cx="1250196" cy="9541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at least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⌈"/>
                            <m:endChr m:val="⌉"/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1057" y="2760326"/>
                  <a:ext cx="1250196" cy="954107"/>
                </a:xfrm>
                <a:prstGeom prst="rect">
                  <a:avLst/>
                </a:prstGeom>
                <a:blipFill>
                  <a:blip r:embed="rId3"/>
                  <a:stretch>
                    <a:fillRect l="-9091" t="-6579" r="-9091" b="-9211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 rot="16200000">
                  <a:off x="4467798" y="3417022"/>
                  <a:ext cx="939681" cy="15696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9600" b="0" i="1" smtClean="0">
                            <a:latin typeface="Cambria Math" panose="02040503050406030204" pitchFamily="18" charset="0"/>
                          </a:rPr>
                          <m:t>{</m:t>
                        </m:r>
                      </m:oMath>
                    </m:oMathPara>
                  </a14:m>
                  <a:endParaRPr lang="zh-TW" altLang="en-US" sz="9600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467798" y="3417022"/>
                  <a:ext cx="939681" cy="15696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4803562" y="4321707"/>
                  <a:ext cx="43518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3562" y="4321707"/>
                  <a:ext cx="435184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00916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TW" b="1" dirty="0"/>
                  <a:t>Fact 3.</a:t>
                </a:r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sz="2800" dirty="0"/>
                  <a:t>A binary tree with height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sz="2800" dirty="0"/>
                  <a:t> has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TW" sz="28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2800" dirty="0"/>
                  <a:t> nodes,  and has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altLang="zh-TW" sz="2800" dirty="0"/>
                  <a:t> leaves </a:t>
                </a:r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Proof</a:t>
                </a:r>
                <a:r>
                  <a:rPr lang="zh-TW" altLang="en-US" dirty="0"/>
                  <a:t>：</a:t>
                </a:r>
                <a:endParaRPr lang="en-US" altLang="zh-TW" dirty="0"/>
              </a:p>
              <a:p>
                <a:r>
                  <a:rPr lang="en-US" altLang="zh-TW" dirty="0"/>
                  <a:t>By induction 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dirty="0">
                    <a:sym typeface="Wingdings" panose="05000000000000000000" pitchFamily="2" charset="2"/>
                  </a:rPr>
                  <a:t> 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/>
                  <a:t> leaf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>
                    <a:sym typeface="Wingdings" panose="05000000000000000000" pitchFamily="2" charset="2"/>
                  </a:rPr>
                  <a:t>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at mose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TW" dirty="0"/>
                  <a:t> leaves</a:t>
                </a:r>
              </a:p>
              <a:p>
                <a:r>
                  <a:rPr lang="en-US" altLang="zh-TW" dirty="0"/>
                  <a:t>Thus, we suppose that it holds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Then we will show that it holds 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8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Proof of Fact 3 (ii)</a:t>
            </a:r>
            <a:endParaRPr lang="zh-TW" altLang="en-US" b="1" dirty="0"/>
          </a:p>
        </p:txBody>
      </p:sp>
      <p:grpSp>
        <p:nvGrpSpPr>
          <p:cNvPr id="47" name="群組 46"/>
          <p:cNvGrpSpPr/>
          <p:nvPr/>
        </p:nvGrpSpPr>
        <p:grpSpPr>
          <a:xfrm>
            <a:off x="3510056" y="2388844"/>
            <a:ext cx="5570267" cy="2956245"/>
            <a:chOff x="3762170" y="2100947"/>
            <a:chExt cx="5570267" cy="2956245"/>
          </a:xfrm>
        </p:grpSpPr>
        <p:sp>
          <p:nvSpPr>
            <p:cNvPr id="28" name="等腰三角形 27"/>
            <p:cNvSpPr/>
            <p:nvPr/>
          </p:nvSpPr>
          <p:spPr>
            <a:xfrm>
              <a:off x="5166291" y="2926901"/>
              <a:ext cx="1362872" cy="1771650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" name="直線接點 4"/>
            <p:cNvCxnSpPr>
              <a:stCxn id="7" idx="3"/>
              <a:endCxn id="9" idx="0"/>
            </p:cNvCxnSpPr>
            <p:nvPr/>
          </p:nvCxnSpPr>
          <p:spPr>
            <a:xfrm flipH="1">
              <a:off x="5855831" y="2447057"/>
              <a:ext cx="695648" cy="2770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/>
            <p:cNvCxnSpPr>
              <a:stCxn id="7" idx="5"/>
              <a:endCxn id="8" idx="0"/>
            </p:cNvCxnSpPr>
            <p:nvPr/>
          </p:nvCxnSpPr>
          <p:spPr>
            <a:xfrm>
              <a:off x="6825699" y="2447057"/>
              <a:ext cx="717423" cy="2770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橢圓 6"/>
            <p:cNvSpPr/>
            <p:nvPr/>
          </p:nvSpPr>
          <p:spPr>
            <a:xfrm>
              <a:off x="6494686" y="2100947"/>
              <a:ext cx="387806" cy="40549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5661928" y="2724156"/>
              <a:ext cx="387806" cy="40549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7019418" y="2926901"/>
              <a:ext cx="1048428" cy="1351185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7349219" y="2724155"/>
              <a:ext cx="387806" cy="40549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514815" y="4017962"/>
              <a:ext cx="95487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left </a:t>
              </a:r>
            </a:p>
            <a:p>
              <a:r>
                <a:rPr lang="en-US" altLang="zh-TW" dirty="0"/>
                <a:t>subtree </a:t>
              </a:r>
              <a:endParaRPr lang="zh-TW" altLang="en-US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7165445" y="3631755"/>
              <a:ext cx="95487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right</a:t>
              </a:r>
            </a:p>
            <a:p>
              <a:r>
                <a:rPr lang="en-US" altLang="zh-TW" dirty="0"/>
                <a:t>subtree </a:t>
              </a:r>
              <a:endParaRPr lang="zh-TW" altLang="en-US" dirty="0"/>
            </a:p>
          </p:txBody>
        </p:sp>
        <p:cxnSp>
          <p:nvCxnSpPr>
            <p:cNvPr id="32" name="直線接點 31"/>
            <p:cNvCxnSpPr/>
            <p:nvPr/>
          </p:nvCxnSpPr>
          <p:spPr>
            <a:xfrm>
              <a:off x="4638312" y="2116776"/>
              <a:ext cx="288472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>
              <a:off x="4646476" y="4698551"/>
              <a:ext cx="288472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 flipH="1">
              <a:off x="4784290" y="2100947"/>
              <a:ext cx="5467" cy="2597604"/>
            </a:xfrm>
            <a:prstGeom prst="line">
              <a:avLst/>
            </a:prstGeom>
            <a:ln w="444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>
                <a:xfrm>
                  <a:off x="3762170" y="2656905"/>
                  <a:ext cx="976870" cy="830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2400" dirty="0"/>
                    <a:t>height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2170" y="2656905"/>
                  <a:ext cx="97687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7692" t="-6061" r="-8974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線接點 36"/>
            <p:cNvCxnSpPr/>
            <p:nvPr/>
          </p:nvCxnSpPr>
          <p:spPr>
            <a:xfrm>
              <a:off x="8135864" y="2757670"/>
              <a:ext cx="288472" cy="0"/>
            </a:xfrm>
            <a:prstGeom prst="line">
              <a:avLst/>
            </a:prstGeom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8135864" y="4278086"/>
              <a:ext cx="288472" cy="0"/>
            </a:xfrm>
            <a:prstGeom prst="line">
              <a:avLst/>
            </a:prstGeom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8270426" y="2743581"/>
              <a:ext cx="11417" cy="1534505"/>
            </a:xfrm>
            <a:prstGeom prst="line">
              <a:avLst/>
            </a:prstGeom>
            <a:ln w="44450">
              <a:solidFill>
                <a:srgbClr val="00B05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8298051" y="2826704"/>
                  <a:ext cx="1034386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rgbClr val="00B050"/>
                      </a:solidFill>
                    </a:rPr>
                    <a:t>height</a:t>
                  </a:r>
                </a:p>
                <a:p>
                  <a:pPr algn="ctr"/>
                  <a:r>
                    <a:rPr lang="en-US" altLang="zh-TW" dirty="0">
                      <a:solidFill>
                        <a:srgbClr val="00B050"/>
                      </a:solidFill>
                    </a:rPr>
                    <a:t>(at most)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zh-TW" alt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8051" y="2826704"/>
                  <a:ext cx="1034386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4878" t="-1351" r="-3659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直線接點 41"/>
            <p:cNvCxnSpPr/>
            <p:nvPr/>
          </p:nvCxnSpPr>
          <p:spPr>
            <a:xfrm>
              <a:off x="6579550" y="2758369"/>
              <a:ext cx="288472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>
              <a:off x="6579550" y="4703333"/>
              <a:ext cx="288472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/>
            <p:nvPr/>
          </p:nvCxnSpPr>
          <p:spPr>
            <a:xfrm>
              <a:off x="6714112" y="2744280"/>
              <a:ext cx="17631" cy="1920013"/>
            </a:xfrm>
            <a:prstGeom prst="line">
              <a:avLst/>
            </a:prstGeom>
            <a:ln w="44450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6847580" y="4410861"/>
                  <a:ext cx="1730364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rgbClr val="FF0000"/>
                      </a:solidFill>
                    </a:rPr>
                    <a:t>Height (at most)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580" y="4410861"/>
                  <a:ext cx="1730364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449" t="-3846" r="-725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36023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By induction hypothesis, we have that there are at most</a:t>
                </a:r>
                <a:r>
                  <a:rPr lang="zh-TW" altLang="zh-TW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TW" dirty="0"/>
                  <a:t> leaves at the left subtree , and there are at most</a:t>
                </a:r>
                <a:r>
                  <a:rPr lang="zh-TW" altLang="zh-TW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TW" dirty="0"/>
                  <a:t> leaves at the right subtree.</a:t>
                </a:r>
                <a:endParaRPr lang="zh-TW" altLang="zh-TW" dirty="0"/>
              </a:p>
              <a:p>
                <a:r>
                  <a:rPr lang="en-US" altLang="zh-TW" dirty="0"/>
                  <a:t>So, there are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leaves at this binary tree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Proof of Fact 3 (ii)</a:t>
            </a:r>
            <a:endParaRPr lang="zh-TW" altLang="en-US" b="1" dirty="0"/>
          </a:p>
        </p:txBody>
      </p:sp>
      <p:grpSp>
        <p:nvGrpSpPr>
          <p:cNvPr id="26" name="群組 46">
            <a:extLst>
              <a:ext uri="{FF2B5EF4-FFF2-40B4-BE49-F238E27FC236}">
                <a16:creationId xmlns:a16="http://schemas.microsoft.com/office/drawing/2014/main" id="{FD5FE768-B32B-4249-80BE-88B3AE5CF32B}"/>
              </a:ext>
            </a:extLst>
          </p:cNvPr>
          <p:cNvGrpSpPr/>
          <p:nvPr/>
        </p:nvGrpSpPr>
        <p:grpSpPr>
          <a:xfrm>
            <a:off x="3141569" y="1149530"/>
            <a:ext cx="5570267" cy="2956245"/>
            <a:chOff x="3762170" y="2100947"/>
            <a:chExt cx="5570267" cy="2956245"/>
          </a:xfrm>
        </p:grpSpPr>
        <p:sp>
          <p:nvSpPr>
            <p:cNvPr id="27" name="等腰三角形 27">
              <a:extLst>
                <a:ext uri="{FF2B5EF4-FFF2-40B4-BE49-F238E27FC236}">
                  <a16:creationId xmlns:a16="http://schemas.microsoft.com/office/drawing/2014/main" id="{17F2C884-A657-2247-8B88-DF18B61D8297}"/>
                </a:ext>
              </a:extLst>
            </p:cNvPr>
            <p:cNvSpPr/>
            <p:nvPr/>
          </p:nvSpPr>
          <p:spPr>
            <a:xfrm>
              <a:off x="5166291" y="2926901"/>
              <a:ext cx="1362872" cy="1771650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6" name="直線接點 4">
              <a:extLst>
                <a:ext uri="{FF2B5EF4-FFF2-40B4-BE49-F238E27FC236}">
                  <a16:creationId xmlns:a16="http://schemas.microsoft.com/office/drawing/2014/main" id="{2B78A07E-3E79-CB49-B39F-01B56027DE62}"/>
                </a:ext>
              </a:extLst>
            </p:cNvPr>
            <p:cNvCxnSpPr>
              <a:stCxn id="46" idx="3"/>
              <a:endCxn id="48" idx="0"/>
            </p:cNvCxnSpPr>
            <p:nvPr/>
          </p:nvCxnSpPr>
          <p:spPr>
            <a:xfrm flipH="1">
              <a:off x="5855831" y="2447057"/>
              <a:ext cx="695648" cy="2770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5">
              <a:extLst>
                <a:ext uri="{FF2B5EF4-FFF2-40B4-BE49-F238E27FC236}">
                  <a16:creationId xmlns:a16="http://schemas.microsoft.com/office/drawing/2014/main" id="{43C3CE3D-A1C8-1541-A8D8-11AB9D134CD8}"/>
                </a:ext>
              </a:extLst>
            </p:cNvPr>
            <p:cNvCxnSpPr>
              <a:stCxn id="46" idx="5"/>
              <a:endCxn id="50" idx="0"/>
            </p:cNvCxnSpPr>
            <p:nvPr/>
          </p:nvCxnSpPr>
          <p:spPr>
            <a:xfrm>
              <a:off x="6825699" y="2447057"/>
              <a:ext cx="717423" cy="2770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6">
              <a:extLst>
                <a:ext uri="{FF2B5EF4-FFF2-40B4-BE49-F238E27FC236}">
                  <a16:creationId xmlns:a16="http://schemas.microsoft.com/office/drawing/2014/main" id="{160766FE-63D5-C040-AA85-9D782155C07D}"/>
                </a:ext>
              </a:extLst>
            </p:cNvPr>
            <p:cNvSpPr/>
            <p:nvPr/>
          </p:nvSpPr>
          <p:spPr>
            <a:xfrm>
              <a:off x="6494686" y="2100947"/>
              <a:ext cx="387806" cy="40549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橢圓 8">
              <a:extLst>
                <a:ext uri="{FF2B5EF4-FFF2-40B4-BE49-F238E27FC236}">
                  <a16:creationId xmlns:a16="http://schemas.microsoft.com/office/drawing/2014/main" id="{1A8A3D90-5463-E24B-80C8-053454502CA9}"/>
                </a:ext>
              </a:extLst>
            </p:cNvPr>
            <p:cNvSpPr/>
            <p:nvPr/>
          </p:nvSpPr>
          <p:spPr>
            <a:xfrm>
              <a:off x="5661928" y="2724156"/>
              <a:ext cx="387806" cy="40549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等腰三角形 28">
              <a:extLst>
                <a:ext uri="{FF2B5EF4-FFF2-40B4-BE49-F238E27FC236}">
                  <a16:creationId xmlns:a16="http://schemas.microsoft.com/office/drawing/2014/main" id="{713C7C5C-8A85-BC4B-AEF6-2CF841C957AA}"/>
                </a:ext>
              </a:extLst>
            </p:cNvPr>
            <p:cNvSpPr/>
            <p:nvPr/>
          </p:nvSpPr>
          <p:spPr>
            <a:xfrm>
              <a:off x="7019418" y="2926901"/>
              <a:ext cx="1048428" cy="1351185"/>
            </a:xfrm>
            <a:prstGeom prst="triangle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7">
              <a:extLst>
                <a:ext uri="{FF2B5EF4-FFF2-40B4-BE49-F238E27FC236}">
                  <a16:creationId xmlns:a16="http://schemas.microsoft.com/office/drawing/2014/main" id="{4BB56BCD-391B-6645-BD4C-8393916D034C}"/>
                </a:ext>
              </a:extLst>
            </p:cNvPr>
            <p:cNvSpPr/>
            <p:nvPr/>
          </p:nvSpPr>
          <p:spPr>
            <a:xfrm>
              <a:off x="7349219" y="2724155"/>
              <a:ext cx="387806" cy="40549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矩形 29">
              <a:extLst>
                <a:ext uri="{FF2B5EF4-FFF2-40B4-BE49-F238E27FC236}">
                  <a16:creationId xmlns:a16="http://schemas.microsoft.com/office/drawing/2014/main" id="{3A19A2EA-7F4D-3741-A5A0-391F9740126E}"/>
                </a:ext>
              </a:extLst>
            </p:cNvPr>
            <p:cNvSpPr/>
            <p:nvPr/>
          </p:nvSpPr>
          <p:spPr>
            <a:xfrm>
              <a:off x="5514815" y="4017962"/>
              <a:ext cx="95487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left </a:t>
              </a:r>
            </a:p>
            <a:p>
              <a:r>
                <a:rPr lang="en-US" altLang="zh-TW" dirty="0"/>
                <a:t>subtree </a:t>
              </a:r>
              <a:endParaRPr lang="zh-TW" altLang="en-US" dirty="0"/>
            </a:p>
          </p:txBody>
        </p:sp>
        <p:sp>
          <p:nvSpPr>
            <p:cNvPr id="52" name="矩形 30">
              <a:extLst>
                <a:ext uri="{FF2B5EF4-FFF2-40B4-BE49-F238E27FC236}">
                  <a16:creationId xmlns:a16="http://schemas.microsoft.com/office/drawing/2014/main" id="{E29363D2-3C83-3445-85FA-55D692C7A9FC}"/>
                </a:ext>
              </a:extLst>
            </p:cNvPr>
            <p:cNvSpPr/>
            <p:nvPr/>
          </p:nvSpPr>
          <p:spPr>
            <a:xfrm>
              <a:off x="7165445" y="3631755"/>
              <a:ext cx="95487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right</a:t>
              </a:r>
            </a:p>
            <a:p>
              <a:r>
                <a:rPr lang="en-US" altLang="zh-TW" dirty="0"/>
                <a:t>subtree </a:t>
              </a:r>
              <a:endParaRPr lang="zh-TW" altLang="en-US" dirty="0"/>
            </a:p>
          </p:txBody>
        </p:sp>
        <p:cxnSp>
          <p:nvCxnSpPr>
            <p:cNvPr id="53" name="直線接點 31">
              <a:extLst>
                <a:ext uri="{FF2B5EF4-FFF2-40B4-BE49-F238E27FC236}">
                  <a16:creationId xmlns:a16="http://schemas.microsoft.com/office/drawing/2014/main" id="{88867833-3FE6-1542-AA99-687C1D15068A}"/>
                </a:ext>
              </a:extLst>
            </p:cNvPr>
            <p:cNvCxnSpPr/>
            <p:nvPr/>
          </p:nvCxnSpPr>
          <p:spPr>
            <a:xfrm>
              <a:off x="4638312" y="2116776"/>
              <a:ext cx="288472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32">
              <a:extLst>
                <a:ext uri="{FF2B5EF4-FFF2-40B4-BE49-F238E27FC236}">
                  <a16:creationId xmlns:a16="http://schemas.microsoft.com/office/drawing/2014/main" id="{494CE271-B76E-7F41-A0D7-63B6B7AA428F}"/>
                </a:ext>
              </a:extLst>
            </p:cNvPr>
            <p:cNvCxnSpPr/>
            <p:nvPr/>
          </p:nvCxnSpPr>
          <p:spPr>
            <a:xfrm>
              <a:off x="4646476" y="4698551"/>
              <a:ext cx="288472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33">
              <a:extLst>
                <a:ext uri="{FF2B5EF4-FFF2-40B4-BE49-F238E27FC236}">
                  <a16:creationId xmlns:a16="http://schemas.microsoft.com/office/drawing/2014/main" id="{319CA7B9-94CB-0E4C-8149-64E368DB78DE}"/>
                </a:ext>
              </a:extLst>
            </p:cNvPr>
            <p:cNvCxnSpPr/>
            <p:nvPr/>
          </p:nvCxnSpPr>
          <p:spPr>
            <a:xfrm flipH="1">
              <a:off x="4784290" y="2100947"/>
              <a:ext cx="5467" cy="2597604"/>
            </a:xfrm>
            <a:prstGeom prst="line">
              <a:avLst/>
            </a:prstGeom>
            <a:ln w="444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34">
                  <a:extLst>
                    <a:ext uri="{FF2B5EF4-FFF2-40B4-BE49-F238E27FC236}">
                      <a16:creationId xmlns:a16="http://schemas.microsoft.com/office/drawing/2014/main" id="{95B85D1A-5A6B-3E4F-9CAE-1F63E6AAD83A}"/>
                    </a:ext>
                  </a:extLst>
                </p:cNvPr>
                <p:cNvSpPr/>
                <p:nvPr/>
              </p:nvSpPr>
              <p:spPr>
                <a:xfrm>
                  <a:off x="3762170" y="2656905"/>
                  <a:ext cx="976870" cy="830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2400" dirty="0"/>
                    <a:t>height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6" name="矩形 34">
                  <a:extLst>
                    <a:ext uri="{FF2B5EF4-FFF2-40B4-BE49-F238E27FC236}">
                      <a16:creationId xmlns:a16="http://schemas.microsoft.com/office/drawing/2014/main" id="{95B85D1A-5A6B-3E4F-9CAE-1F63E6AAD8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2170" y="2656905"/>
                  <a:ext cx="97687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7692" t="-4478" r="-8974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線接點 36">
              <a:extLst>
                <a:ext uri="{FF2B5EF4-FFF2-40B4-BE49-F238E27FC236}">
                  <a16:creationId xmlns:a16="http://schemas.microsoft.com/office/drawing/2014/main" id="{5DF13453-B399-494B-867F-B14BD7571F71}"/>
                </a:ext>
              </a:extLst>
            </p:cNvPr>
            <p:cNvCxnSpPr/>
            <p:nvPr/>
          </p:nvCxnSpPr>
          <p:spPr>
            <a:xfrm>
              <a:off x="8135864" y="2757670"/>
              <a:ext cx="288472" cy="0"/>
            </a:xfrm>
            <a:prstGeom prst="line">
              <a:avLst/>
            </a:prstGeom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37">
              <a:extLst>
                <a:ext uri="{FF2B5EF4-FFF2-40B4-BE49-F238E27FC236}">
                  <a16:creationId xmlns:a16="http://schemas.microsoft.com/office/drawing/2014/main" id="{6EC4F570-06CB-D04C-9401-C0CA9A030DEC}"/>
                </a:ext>
              </a:extLst>
            </p:cNvPr>
            <p:cNvCxnSpPr/>
            <p:nvPr/>
          </p:nvCxnSpPr>
          <p:spPr>
            <a:xfrm>
              <a:off x="8135864" y="4278086"/>
              <a:ext cx="288472" cy="0"/>
            </a:xfrm>
            <a:prstGeom prst="line">
              <a:avLst/>
            </a:prstGeom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38">
              <a:extLst>
                <a:ext uri="{FF2B5EF4-FFF2-40B4-BE49-F238E27FC236}">
                  <a16:creationId xmlns:a16="http://schemas.microsoft.com/office/drawing/2014/main" id="{EC06427B-CA2B-AF44-AA63-78123FEC3C86}"/>
                </a:ext>
              </a:extLst>
            </p:cNvPr>
            <p:cNvCxnSpPr/>
            <p:nvPr/>
          </p:nvCxnSpPr>
          <p:spPr>
            <a:xfrm>
              <a:off x="8270426" y="2743581"/>
              <a:ext cx="11417" cy="1534505"/>
            </a:xfrm>
            <a:prstGeom prst="line">
              <a:avLst/>
            </a:prstGeom>
            <a:ln w="44450">
              <a:solidFill>
                <a:srgbClr val="00B05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39">
                  <a:extLst>
                    <a:ext uri="{FF2B5EF4-FFF2-40B4-BE49-F238E27FC236}">
                      <a16:creationId xmlns:a16="http://schemas.microsoft.com/office/drawing/2014/main" id="{C8D07C74-C6C3-104B-A8F4-0079D6B5B3A8}"/>
                    </a:ext>
                  </a:extLst>
                </p:cNvPr>
                <p:cNvSpPr/>
                <p:nvPr/>
              </p:nvSpPr>
              <p:spPr>
                <a:xfrm>
                  <a:off x="8298051" y="2826704"/>
                  <a:ext cx="1034386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rgbClr val="00B050"/>
                      </a:solidFill>
                    </a:rPr>
                    <a:t>height</a:t>
                  </a:r>
                </a:p>
                <a:p>
                  <a:pPr algn="ctr"/>
                  <a:r>
                    <a:rPr lang="en-US" altLang="zh-TW" dirty="0">
                      <a:solidFill>
                        <a:srgbClr val="00B050"/>
                      </a:solidFill>
                    </a:rPr>
                    <a:t>(at most)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zh-TW" alt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矩形 39">
                  <a:extLst>
                    <a:ext uri="{FF2B5EF4-FFF2-40B4-BE49-F238E27FC236}">
                      <a16:creationId xmlns:a16="http://schemas.microsoft.com/office/drawing/2014/main" id="{C8D07C74-C6C3-104B-A8F4-0079D6B5B3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8051" y="2826704"/>
                  <a:ext cx="1034386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4878" t="-2740" r="-3659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線接點 41">
              <a:extLst>
                <a:ext uri="{FF2B5EF4-FFF2-40B4-BE49-F238E27FC236}">
                  <a16:creationId xmlns:a16="http://schemas.microsoft.com/office/drawing/2014/main" id="{EF80226C-A4CF-0D4B-BAAE-CCDBB377921C}"/>
                </a:ext>
              </a:extLst>
            </p:cNvPr>
            <p:cNvCxnSpPr/>
            <p:nvPr/>
          </p:nvCxnSpPr>
          <p:spPr>
            <a:xfrm>
              <a:off x="6579550" y="2758369"/>
              <a:ext cx="288472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42">
              <a:extLst>
                <a:ext uri="{FF2B5EF4-FFF2-40B4-BE49-F238E27FC236}">
                  <a16:creationId xmlns:a16="http://schemas.microsoft.com/office/drawing/2014/main" id="{E9131F5B-D2FC-3247-B23F-F3B38AC5D523}"/>
                </a:ext>
              </a:extLst>
            </p:cNvPr>
            <p:cNvCxnSpPr/>
            <p:nvPr/>
          </p:nvCxnSpPr>
          <p:spPr>
            <a:xfrm>
              <a:off x="6579550" y="4703333"/>
              <a:ext cx="288472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43">
              <a:extLst>
                <a:ext uri="{FF2B5EF4-FFF2-40B4-BE49-F238E27FC236}">
                  <a16:creationId xmlns:a16="http://schemas.microsoft.com/office/drawing/2014/main" id="{7517C451-CC13-3941-9008-6106EABB4F6A}"/>
                </a:ext>
              </a:extLst>
            </p:cNvPr>
            <p:cNvCxnSpPr/>
            <p:nvPr/>
          </p:nvCxnSpPr>
          <p:spPr>
            <a:xfrm>
              <a:off x="6714112" y="2744280"/>
              <a:ext cx="17631" cy="1920013"/>
            </a:xfrm>
            <a:prstGeom prst="line">
              <a:avLst/>
            </a:prstGeom>
            <a:ln w="44450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44">
                  <a:extLst>
                    <a:ext uri="{FF2B5EF4-FFF2-40B4-BE49-F238E27FC236}">
                      <a16:creationId xmlns:a16="http://schemas.microsoft.com/office/drawing/2014/main" id="{F01A8C93-FB60-FB4D-B2FA-365D12ADBC00}"/>
                    </a:ext>
                  </a:extLst>
                </p:cNvPr>
                <p:cNvSpPr/>
                <p:nvPr/>
              </p:nvSpPr>
              <p:spPr>
                <a:xfrm>
                  <a:off x="6847580" y="4410861"/>
                  <a:ext cx="1730364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dirty="0">
                      <a:solidFill>
                        <a:srgbClr val="FF0000"/>
                      </a:solidFill>
                    </a:rPr>
                    <a:t>Height (at most)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矩形 44">
                  <a:extLst>
                    <a:ext uri="{FF2B5EF4-FFF2-40B4-BE49-F238E27FC236}">
                      <a16:creationId xmlns:a16="http://schemas.microsoft.com/office/drawing/2014/main" id="{F01A8C93-FB60-FB4D-B2FA-365D12ADBC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580" y="4410861"/>
                  <a:ext cx="1730364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1449" t="-1923" r="-725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96315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+mn-ea"/>
              </a:rPr>
              <a:t>Stirling Formula</a:t>
            </a:r>
            <a:endParaRPr lang="zh-TW" altLang="en-US" b="1" dirty="0"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  <m:sSup>
                                <m:s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That is 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/>
                  <a:t> is large enough then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!≈</m:t>
                    </m:r>
                    <m:rad>
                      <m:radPr>
                        <m:degHide m:val="on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TW" dirty="0"/>
              </a:p>
              <a:p>
                <a:r>
                  <a:rPr lang="en-US" altLang="zh-TW" dirty="0"/>
                  <a:t>Note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!−</m:t>
                        </m:r>
                        <m:rad>
                          <m:radPr>
                            <m:degHide m:val="on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In fact,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den>
                            </m:f>
                          </m:e>
                        </m:func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So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func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ad>
                              <m:radPr>
                                <m:degHide m:val="on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69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607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ea typeface="+mn-ea"/>
              </a:rPr>
              <a:t>Stirling Formula</a:t>
            </a:r>
            <a:endParaRPr lang="zh-TW" altLang="en-US" b="1" dirty="0"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/>
                  <a:t> is large enough then </a:t>
                </a:r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func>
                    <m:r>
                      <a:rPr lang="en-US" altLang="zh-TW" sz="2800" i="1">
                        <a:latin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ad>
                          <m:radPr>
                            <m:degHide m:val="on"/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func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func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altLang="zh-TW" sz="2800" dirty="0"/>
              </a:p>
              <a:p>
                <a:endParaRPr lang="en-US" altLang="zh-TW" dirty="0"/>
              </a:p>
              <a:p>
                <a:r>
                  <a:rPr lang="en-US" altLang="zh-TW" dirty="0"/>
                  <a:t>So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e>
                      </m:func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800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</a:rPr>
                      <m:t>+…+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000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Heap sort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If an array is a heap tree, then we can use it to sort quickly.</a:t>
                </a:r>
              </a:p>
              <a:p>
                <a:pPr lvl="1"/>
                <a:r>
                  <a:rPr lang="en-US" altLang="zh-TW" sz="2800" dirty="0"/>
                  <a:t>Time complexity: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800" dirty="0"/>
              </a:p>
              <a:p>
                <a:pPr lvl="2"/>
                <a:r>
                  <a:rPr lang="en-US" altLang="zh-TW" sz="2800" dirty="0"/>
                  <a:t>Why?</a:t>
                </a:r>
              </a:p>
              <a:p>
                <a:pPr lvl="2"/>
                <a:r>
                  <a:rPr lang="en-US" altLang="zh-TW" sz="2800" dirty="0"/>
                  <a:t>Note. In our slide, sometimes we 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161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Heap sort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Example  </a:t>
            </a:r>
          </a:p>
          <a:p>
            <a:pPr marL="0" indent="0">
              <a:buNone/>
            </a:pPr>
            <a:r>
              <a:rPr lang="en-US" altLang="zh-TW" dirty="0"/>
              <a:t>(a)</a:t>
            </a:r>
            <a:endParaRPr lang="zh-TW" altLang="zh-TW" dirty="0"/>
          </a:p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8946" y="1542252"/>
          <a:ext cx="555171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171">
                  <a:extLst>
                    <a:ext uri="{9D8B030D-6E8A-4147-A177-3AD203B41FA5}">
                      <a16:colId xmlns:a16="http://schemas.microsoft.com/office/drawing/2014/main" val="3723376571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054108556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6005202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82129360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427635068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797206513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8306947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70410845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33510858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95789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16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3377515"/>
                  </a:ext>
                </a:extLst>
              </a:tr>
            </a:tbl>
          </a:graphicData>
        </a:graphic>
      </p:graphicFrame>
      <p:cxnSp>
        <p:nvCxnSpPr>
          <p:cNvPr id="5" name="直線接點 4"/>
          <p:cNvCxnSpPr>
            <a:stCxn id="7" idx="3"/>
            <a:endCxn id="9" idx="0"/>
          </p:cNvCxnSpPr>
          <p:nvPr/>
        </p:nvCxnSpPr>
        <p:spPr>
          <a:xfrm flipH="1">
            <a:off x="1570181" y="4459946"/>
            <a:ext cx="760960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>
            <a:stCxn id="7" idx="5"/>
            <a:endCxn id="8" idx="0"/>
          </p:cNvCxnSpPr>
          <p:nvPr/>
        </p:nvCxnSpPr>
        <p:spPr>
          <a:xfrm>
            <a:off x="2605361" y="4459946"/>
            <a:ext cx="782735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2274348" y="411383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3194193" y="473704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1376278" y="473704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0" name="直線接點 9"/>
          <p:cNvCxnSpPr>
            <a:stCxn id="9" idx="3"/>
            <a:endCxn id="13" idx="0"/>
          </p:cNvCxnSpPr>
          <p:nvPr/>
        </p:nvCxnSpPr>
        <p:spPr>
          <a:xfrm flipH="1">
            <a:off x="937446" y="5083155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>
            <a:stCxn id="9" idx="5"/>
            <a:endCxn id="12" idx="0"/>
          </p:cNvCxnSpPr>
          <p:nvPr/>
        </p:nvCxnSpPr>
        <p:spPr>
          <a:xfrm>
            <a:off x="1707291" y="5083155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/>
        </p:nvSpPr>
        <p:spPr>
          <a:xfrm>
            <a:off x="2022616" y="533352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743543" y="533352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直線接點 13"/>
          <p:cNvCxnSpPr>
            <a:stCxn id="13" idx="3"/>
            <a:endCxn id="17" idx="0"/>
          </p:cNvCxnSpPr>
          <p:nvPr/>
        </p:nvCxnSpPr>
        <p:spPr>
          <a:xfrm flipH="1">
            <a:off x="582296" y="5679632"/>
            <a:ext cx="218040" cy="268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stCxn id="13" idx="5"/>
            <a:endCxn id="16" idx="0"/>
          </p:cNvCxnSpPr>
          <p:nvPr/>
        </p:nvCxnSpPr>
        <p:spPr>
          <a:xfrm>
            <a:off x="1074556" y="5679632"/>
            <a:ext cx="231643" cy="268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/>
          <p:cNvSpPr/>
          <p:nvPr/>
        </p:nvSpPr>
        <p:spPr>
          <a:xfrm>
            <a:off x="1112296" y="594788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388393" y="594788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直線接點 17"/>
          <p:cNvCxnSpPr>
            <a:stCxn id="12" idx="3"/>
            <a:endCxn id="19" idx="0"/>
          </p:cNvCxnSpPr>
          <p:nvPr/>
        </p:nvCxnSpPr>
        <p:spPr>
          <a:xfrm flipH="1">
            <a:off x="1862559" y="5679631"/>
            <a:ext cx="216850" cy="2761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1668656" y="595582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58899" y="413191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360829" y="47516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178744" y="47516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86603" y="534985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065676" y="536657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25" name="直線接點 24"/>
          <p:cNvCxnSpPr>
            <a:endCxn id="29" idx="0"/>
          </p:cNvCxnSpPr>
          <p:nvPr/>
        </p:nvCxnSpPr>
        <p:spPr>
          <a:xfrm flipH="1">
            <a:off x="2738062" y="5083160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>
            <a:endCxn id="27" idx="0"/>
          </p:cNvCxnSpPr>
          <p:nvPr/>
        </p:nvCxnSpPr>
        <p:spPr>
          <a:xfrm>
            <a:off x="3524470" y="5083160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/>
          <p:cNvSpPr/>
          <p:nvPr/>
        </p:nvSpPr>
        <p:spPr>
          <a:xfrm>
            <a:off x="3839795" y="533352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603782" y="534985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2544159" y="5331778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882855" y="534665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431453" y="596596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152209" y="597390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711716" y="597815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073734" y="396522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175664" y="458493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993579" y="458493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42929" y="518316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822002" y="519988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360108" y="519949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639181" y="519629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7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87779" y="579927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8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08535" y="580721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9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428769" y="581146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1318110" y="2750716"/>
          <a:ext cx="5551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171">
                  <a:extLst>
                    <a:ext uri="{9D8B030D-6E8A-4147-A177-3AD203B41FA5}">
                      <a16:colId xmlns:a16="http://schemas.microsoft.com/office/drawing/2014/main" val="3723376571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054108556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6005202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82129360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427635068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797206513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8306947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70410845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33510858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95789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16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77515"/>
                  </a:ext>
                </a:extLst>
              </a:tr>
            </a:tbl>
          </a:graphicData>
        </a:graphic>
      </p:graphicFrame>
      <p:cxnSp>
        <p:nvCxnSpPr>
          <p:cNvPr id="50" name="直線接點 49"/>
          <p:cNvCxnSpPr>
            <a:stCxn id="52" idx="3"/>
            <a:endCxn id="54" idx="0"/>
          </p:cNvCxnSpPr>
          <p:nvPr/>
        </p:nvCxnSpPr>
        <p:spPr>
          <a:xfrm flipH="1">
            <a:off x="6294221" y="4461506"/>
            <a:ext cx="760960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>
            <a:stCxn id="52" idx="5"/>
            <a:endCxn id="53" idx="0"/>
          </p:cNvCxnSpPr>
          <p:nvPr/>
        </p:nvCxnSpPr>
        <p:spPr>
          <a:xfrm>
            <a:off x="7329401" y="4461506"/>
            <a:ext cx="782735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橢圓 51"/>
          <p:cNvSpPr/>
          <p:nvPr/>
        </p:nvSpPr>
        <p:spPr>
          <a:xfrm>
            <a:off x="6998388" y="411539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53" name="橢圓 52"/>
          <p:cNvSpPr/>
          <p:nvPr/>
        </p:nvSpPr>
        <p:spPr>
          <a:xfrm>
            <a:off x="7918233" y="473860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6100318" y="473860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直線接點 54"/>
          <p:cNvCxnSpPr>
            <a:stCxn id="54" idx="3"/>
            <a:endCxn id="58" idx="0"/>
          </p:cNvCxnSpPr>
          <p:nvPr/>
        </p:nvCxnSpPr>
        <p:spPr>
          <a:xfrm flipH="1">
            <a:off x="5661486" y="5084715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>
            <a:stCxn id="54" idx="5"/>
            <a:endCxn id="57" idx="0"/>
          </p:cNvCxnSpPr>
          <p:nvPr/>
        </p:nvCxnSpPr>
        <p:spPr>
          <a:xfrm>
            <a:off x="6431331" y="5084715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橢圓 56"/>
          <p:cNvSpPr/>
          <p:nvPr/>
        </p:nvSpPr>
        <p:spPr>
          <a:xfrm>
            <a:off x="6746656" y="533508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58" name="橢圓 57"/>
          <p:cNvSpPr/>
          <p:nvPr/>
        </p:nvSpPr>
        <p:spPr>
          <a:xfrm>
            <a:off x="5467583" y="533508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59" name="直線接點 58"/>
          <p:cNvCxnSpPr>
            <a:stCxn id="58" idx="3"/>
            <a:endCxn id="62" idx="0"/>
          </p:cNvCxnSpPr>
          <p:nvPr/>
        </p:nvCxnSpPr>
        <p:spPr>
          <a:xfrm flipH="1">
            <a:off x="5306336" y="5681192"/>
            <a:ext cx="218040" cy="268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stCxn id="58" idx="5"/>
            <a:endCxn id="61" idx="0"/>
          </p:cNvCxnSpPr>
          <p:nvPr/>
        </p:nvCxnSpPr>
        <p:spPr>
          <a:xfrm>
            <a:off x="5798596" y="5681192"/>
            <a:ext cx="231643" cy="268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橢圓 60"/>
          <p:cNvSpPr/>
          <p:nvPr/>
        </p:nvSpPr>
        <p:spPr>
          <a:xfrm>
            <a:off x="5836336" y="594944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62" name="橢圓 61"/>
          <p:cNvSpPr/>
          <p:nvPr/>
        </p:nvSpPr>
        <p:spPr>
          <a:xfrm>
            <a:off x="5112433" y="594944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6392696" y="595738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041448" y="413347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6084869" y="475318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7902784" y="475318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5510643" y="535141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6789716" y="536813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70" name="直線接點 69"/>
          <p:cNvCxnSpPr>
            <a:endCxn id="74" idx="0"/>
          </p:cNvCxnSpPr>
          <p:nvPr/>
        </p:nvCxnSpPr>
        <p:spPr>
          <a:xfrm flipH="1">
            <a:off x="7462102" y="5084720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>
            <a:endCxn id="72" idx="0"/>
          </p:cNvCxnSpPr>
          <p:nvPr/>
        </p:nvCxnSpPr>
        <p:spPr>
          <a:xfrm>
            <a:off x="8248510" y="5084720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/>
          <p:cNvSpPr/>
          <p:nvPr/>
        </p:nvSpPr>
        <p:spPr>
          <a:xfrm>
            <a:off x="8563835" y="533508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327822" y="535141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74" name="橢圓 73"/>
          <p:cNvSpPr/>
          <p:nvPr/>
        </p:nvSpPr>
        <p:spPr>
          <a:xfrm>
            <a:off x="7268199" y="5333338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606895" y="534821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5155493" y="596752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5876249" y="597546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6377247" y="5979710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6797774" y="396678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899704" y="458649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7717619" y="458649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266969" y="518472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546042" y="520144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084148" y="520105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363221" y="519785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7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911819" y="580083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8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632575" y="580877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9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152809" y="581302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9" name="向右箭號 88"/>
          <p:cNvSpPr/>
          <p:nvPr/>
        </p:nvSpPr>
        <p:spPr>
          <a:xfrm>
            <a:off x="4409520" y="4553208"/>
            <a:ext cx="625224" cy="1286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左-右雙向箭號 89"/>
          <p:cNvSpPr/>
          <p:nvPr/>
        </p:nvSpPr>
        <p:spPr>
          <a:xfrm>
            <a:off x="6323688" y="3274965"/>
            <a:ext cx="546131" cy="264481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94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Heap sort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Heap sort is a comparison based sorting technique based on Binary Heap data structure. </a:t>
            </a:r>
          </a:p>
          <a:p>
            <a:r>
              <a:rPr lang="en-US" dirty="0"/>
              <a:t>It is similar to selection sort where we </a:t>
            </a:r>
            <a:r>
              <a:rPr lang="en-US" b="1" dirty="0">
                <a:solidFill>
                  <a:srgbClr val="FF0000"/>
                </a:solidFill>
              </a:rPr>
              <a:t>first find the maximum element</a:t>
            </a:r>
            <a:r>
              <a:rPr lang="en-US" dirty="0"/>
              <a:t> and place the maximum element at the end. </a:t>
            </a:r>
          </a:p>
          <a:p>
            <a:r>
              <a:rPr lang="en-US" dirty="0"/>
              <a:t>We repeat the same process for the remaining elements.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6932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Heap sort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(b) HEAPIFY (adjust the tree to satisfy the heap property)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8946" y="1542252"/>
          <a:ext cx="555171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171">
                  <a:extLst>
                    <a:ext uri="{9D8B030D-6E8A-4147-A177-3AD203B41FA5}">
                      <a16:colId xmlns:a16="http://schemas.microsoft.com/office/drawing/2014/main" val="3723376571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054108556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6005202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82129360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427635068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797206513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8306947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70410845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33510858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95789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16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77515"/>
                  </a:ext>
                </a:extLst>
              </a:tr>
            </a:tbl>
          </a:graphicData>
        </a:graphic>
      </p:graphicFrame>
      <p:cxnSp>
        <p:nvCxnSpPr>
          <p:cNvPr id="5" name="直線接點 4"/>
          <p:cNvCxnSpPr>
            <a:stCxn id="7" idx="3"/>
            <a:endCxn id="9" idx="0"/>
          </p:cNvCxnSpPr>
          <p:nvPr/>
        </p:nvCxnSpPr>
        <p:spPr>
          <a:xfrm flipH="1">
            <a:off x="1570181" y="4459946"/>
            <a:ext cx="760960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>
            <a:stCxn id="7" idx="5"/>
            <a:endCxn id="8" idx="0"/>
          </p:cNvCxnSpPr>
          <p:nvPr/>
        </p:nvCxnSpPr>
        <p:spPr>
          <a:xfrm>
            <a:off x="2605361" y="4459946"/>
            <a:ext cx="782735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2274348" y="411383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3194193" y="473704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1376278" y="473704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0" name="直線接點 9"/>
          <p:cNvCxnSpPr>
            <a:stCxn id="9" idx="3"/>
            <a:endCxn id="13" idx="0"/>
          </p:cNvCxnSpPr>
          <p:nvPr/>
        </p:nvCxnSpPr>
        <p:spPr>
          <a:xfrm flipH="1">
            <a:off x="937446" y="5083155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>
            <a:stCxn id="9" idx="5"/>
            <a:endCxn id="12" idx="0"/>
          </p:cNvCxnSpPr>
          <p:nvPr/>
        </p:nvCxnSpPr>
        <p:spPr>
          <a:xfrm>
            <a:off x="1707291" y="5083155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/>
        </p:nvSpPr>
        <p:spPr>
          <a:xfrm>
            <a:off x="2022616" y="533352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743543" y="533352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直線接點 13"/>
          <p:cNvCxnSpPr>
            <a:stCxn id="13" idx="3"/>
            <a:endCxn id="17" idx="0"/>
          </p:cNvCxnSpPr>
          <p:nvPr/>
        </p:nvCxnSpPr>
        <p:spPr>
          <a:xfrm flipH="1">
            <a:off x="582296" y="5679632"/>
            <a:ext cx="218040" cy="268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stCxn id="13" idx="5"/>
            <a:endCxn id="16" idx="0"/>
          </p:cNvCxnSpPr>
          <p:nvPr/>
        </p:nvCxnSpPr>
        <p:spPr>
          <a:xfrm>
            <a:off x="1074556" y="5679632"/>
            <a:ext cx="231643" cy="268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/>
          <p:cNvSpPr/>
          <p:nvPr/>
        </p:nvSpPr>
        <p:spPr>
          <a:xfrm>
            <a:off x="1112296" y="594788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388393" y="594788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1668656" y="595582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58899" y="413191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419338" y="475162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178744" y="47516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86603" y="534985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065676" y="536657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25" name="直線接點 24"/>
          <p:cNvCxnSpPr>
            <a:endCxn id="29" idx="0"/>
          </p:cNvCxnSpPr>
          <p:nvPr/>
        </p:nvCxnSpPr>
        <p:spPr>
          <a:xfrm flipH="1">
            <a:off x="2738062" y="5083160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>
            <a:endCxn id="27" idx="0"/>
          </p:cNvCxnSpPr>
          <p:nvPr/>
        </p:nvCxnSpPr>
        <p:spPr>
          <a:xfrm>
            <a:off x="3524470" y="5083160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/>
          <p:cNvSpPr/>
          <p:nvPr/>
        </p:nvSpPr>
        <p:spPr>
          <a:xfrm>
            <a:off x="3839795" y="533352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603782" y="534985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2544159" y="5331778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882855" y="534665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431453" y="596596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152209" y="597390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653207" y="5978150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073734" y="396522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175664" y="458493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993579" y="458493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42929" y="518316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822002" y="519988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360108" y="519949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639181" y="519629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7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87779" y="579927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8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08535" y="580721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9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428769" y="581146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1318110" y="2840520"/>
          <a:ext cx="5551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171">
                  <a:extLst>
                    <a:ext uri="{9D8B030D-6E8A-4147-A177-3AD203B41FA5}">
                      <a16:colId xmlns:a16="http://schemas.microsoft.com/office/drawing/2014/main" val="3723376571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054108556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6005202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82129360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427635068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797206513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8306947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70410845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33510858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95789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16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77515"/>
                  </a:ext>
                </a:extLst>
              </a:tr>
            </a:tbl>
          </a:graphicData>
        </a:graphic>
      </p:graphicFrame>
      <p:cxnSp>
        <p:nvCxnSpPr>
          <p:cNvPr id="50" name="直線接點 49"/>
          <p:cNvCxnSpPr>
            <a:stCxn id="52" idx="3"/>
            <a:endCxn id="54" idx="0"/>
          </p:cNvCxnSpPr>
          <p:nvPr/>
        </p:nvCxnSpPr>
        <p:spPr>
          <a:xfrm flipH="1">
            <a:off x="6294221" y="4461506"/>
            <a:ext cx="760960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>
            <a:stCxn id="52" idx="5"/>
            <a:endCxn id="53" idx="0"/>
          </p:cNvCxnSpPr>
          <p:nvPr/>
        </p:nvCxnSpPr>
        <p:spPr>
          <a:xfrm>
            <a:off x="7329401" y="4461506"/>
            <a:ext cx="782735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橢圓 51"/>
          <p:cNvSpPr/>
          <p:nvPr/>
        </p:nvSpPr>
        <p:spPr>
          <a:xfrm>
            <a:off x="6998388" y="411539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53" name="橢圓 52"/>
          <p:cNvSpPr/>
          <p:nvPr/>
        </p:nvSpPr>
        <p:spPr>
          <a:xfrm>
            <a:off x="7918233" y="473860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6100318" y="473860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直線接點 54"/>
          <p:cNvCxnSpPr>
            <a:stCxn id="54" idx="3"/>
            <a:endCxn id="58" idx="0"/>
          </p:cNvCxnSpPr>
          <p:nvPr/>
        </p:nvCxnSpPr>
        <p:spPr>
          <a:xfrm flipH="1">
            <a:off x="5661486" y="5084715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>
            <a:stCxn id="54" idx="5"/>
            <a:endCxn id="57" idx="0"/>
          </p:cNvCxnSpPr>
          <p:nvPr/>
        </p:nvCxnSpPr>
        <p:spPr>
          <a:xfrm>
            <a:off x="6431331" y="5084715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橢圓 56"/>
          <p:cNvSpPr/>
          <p:nvPr/>
        </p:nvSpPr>
        <p:spPr>
          <a:xfrm>
            <a:off x="6746656" y="533508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58" name="橢圓 57"/>
          <p:cNvSpPr/>
          <p:nvPr/>
        </p:nvSpPr>
        <p:spPr>
          <a:xfrm>
            <a:off x="5467583" y="533508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59" name="直線接點 58"/>
          <p:cNvCxnSpPr>
            <a:stCxn id="58" idx="3"/>
            <a:endCxn id="62" idx="0"/>
          </p:cNvCxnSpPr>
          <p:nvPr/>
        </p:nvCxnSpPr>
        <p:spPr>
          <a:xfrm flipH="1">
            <a:off x="5306336" y="5681192"/>
            <a:ext cx="218040" cy="268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橢圓 60"/>
          <p:cNvSpPr/>
          <p:nvPr/>
        </p:nvSpPr>
        <p:spPr>
          <a:xfrm>
            <a:off x="5836336" y="594944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62" name="橢圓 61"/>
          <p:cNvSpPr/>
          <p:nvPr/>
        </p:nvSpPr>
        <p:spPr>
          <a:xfrm>
            <a:off x="5112433" y="594944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6392696" y="595738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041448" y="413347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6143378" y="475318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7902784" y="475318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5510643" y="535141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6789716" y="536813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70" name="直線接點 69"/>
          <p:cNvCxnSpPr>
            <a:endCxn id="74" idx="0"/>
          </p:cNvCxnSpPr>
          <p:nvPr/>
        </p:nvCxnSpPr>
        <p:spPr>
          <a:xfrm flipH="1">
            <a:off x="7462102" y="5084720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>
            <a:endCxn id="72" idx="0"/>
          </p:cNvCxnSpPr>
          <p:nvPr/>
        </p:nvCxnSpPr>
        <p:spPr>
          <a:xfrm>
            <a:off x="8248510" y="5084720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/>
          <p:cNvSpPr/>
          <p:nvPr/>
        </p:nvSpPr>
        <p:spPr>
          <a:xfrm>
            <a:off x="8563835" y="533508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327822" y="535141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74" name="橢圓 73"/>
          <p:cNvSpPr/>
          <p:nvPr/>
        </p:nvSpPr>
        <p:spPr>
          <a:xfrm>
            <a:off x="7268199" y="5333338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606895" y="534821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5155493" y="596752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5817740" y="597546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6377247" y="5979710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6797774" y="396678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899704" y="458649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7717619" y="458649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266969" y="518472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546042" y="520144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084148" y="520105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363221" y="519785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7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911819" y="580083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8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632575" y="580877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9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152809" y="581302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9" name="向右箭號 88"/>
          <p:cNvSpPr/>
          <p:nvPr/>
        </p:nvSpPr>
        <p:spPr>
          <a:xfrm>
            <a:off x="4409520" y="4553208"/>
            <a:ext cx="625224" cy="1286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左-右雙向箭號 89"/>
          <p:cNvSpPr/>
          <p:nvPr/>
        </p:nvSpPr>
        <p:spPr>
          <a:xfrm>
            <a:off x="5812328" y="3364769"/>
            <a:ext cx="1057491" cy="264481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左-右雙向箭號 90"/>
          <p:cNvSpPr/>
          <p:nvPr/>
        </p:nvSpPr>
        <p:spPr>
          <a:xfrm>
            <a:off x="6294221" y="2515780"/>
            <a:ext cx="575598" cy="264481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049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Heap sort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(c) HEAPIFY</a:t>
            </a:r>
            <a:endParaRPr lang="zh-TW" altLang="zh-TW" dirty="0"/>
          </a:p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8946" y="1542252"/>
          <a:ext cx="555171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171">
                  <a:extLst>
                    <a:ext uri="{9D8B030D-6E8A-4147-A177-3AD203B41FA5}">
                      <a16:colId xmlns:a16="http://schemas.microsoft.com/office/drawing/2014/main" val="3723376571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054108556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6005202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82129360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427635068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797206513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8306947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70410845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33510858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95789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16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77515"/>
                  </a:ext>
                </a:extLst>
              </a:tr>
            </a:tbl>
          </a:graphicData>
        </a:graphic>
      </p:graphicFrame>
      <p:cxnSp>
        <p:nvCxnSpPr>
          <p:cNvPr id="5" name="直線接點 4"/>
          <p:cNvCxnSpPr>
            <a:stCxn id="7" idx="3"/>
            <a:endCxn id="9" idx="0"/>
          </p:cNvCxnSpPr>
          <p:nvPr/>
        </p:nvCxnSpPr>
        <p:spPr>
          <a:xfrm flipH="1">
            <a:off x="1570181" y="4459946"/>
            <a:ext cx="760960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>
            <a:stCxn id="7" idx="5"/>
            <a:endCxn id="8" idx="0"/>
          </p:cNvCxnSpPr>
          <p:nvPr/>
        </p:nvCxnSpPr>
        <p:spPr>
          <a:xfrm>
            <a:off x="2605361" y="4459946"/>
            <a:ext cx="782735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2274348" y="411383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3194193" y="473704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1376278" y="473704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0" name="直線接點 9"/>
          <p:cNvCxnSpPr>
            <a:stCxn id="9" idx="3"/>
            <a:endCxn id="13" idx="0"/>
          </p:cNvCxnSpPr>
          <p:nvPr/>
        </p:nvCxnSpPr>
        <p:spPr>
          <a:xfrm flipH="1">
            <a:off x="937446" y="5083155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>
            <a:stCxn id="9" idx="5"/>
            <a:endCxn id="12" idx="0"/>
          </p:cNvCxnSpPr>
          <p:nvPr/>
        </p:nvCxnSpPr>
        <p:spPr>
          <a:xfrm>
            <a:off x="1707291" y="5083155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/>
        </p:nvSpPr>
        <p:spPr>
          <a:xfrm>
            <a:off x="2022616" y="533352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743543" y="533352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直線接點 13"/>
          <p:cNvCxnSpPr>
            <a:stCxn id="13" idx="3"/>
            <a:endCxn id="17" idx="0"/>
          </p:cNvCxnSpPr>
          <p:nvPr/>
        </p:nvCxnSpPr>
        <p:spPr>
          <a:xfrm flipH="1">
            <a:off x="582296" y="5679632"/>
            <a:ext cx="218040" cy="268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/>
          <p:cNvSpPr/>
          <p:nvPr/>
        </p:nvSpPr>
        <p:spPr>
          <a:xfrm>
            <a:off x="1112296" y="594788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388393" y="594788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1668656" y="595582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58899" y="413191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419338" y="475162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237253" y="475162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86603" y="534985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065676" y="536657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25" name="直線接點 24"/>
          <p:cNvCxnSpPr>
            <a:endCxn id="29" idx="0"/>
          </p:cNvCxnSpPr>
          <p:nvPr/>
        </p:nvCxnSpPr>
        <p:spPr>
          <a:xfrm flipH="1">
            <a:off x="2738062" y="5083160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>
            <a:endCxn id="27" idx="0"/>
          </p:cNvCxnSpPr>
          <p:nvPr/>
        </p:nvCxnSpPr>
        <p:spPr>
          <a:xfrm>
            <a:off x="3524470" y="5083160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/>
          <p:cNvSpPr/>
          <p:nvPr/>
        </p:nvSpPr>
        <p:spPr>
          <a:xfrm>
            <a:off x="3839795" y="533352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603782" y="534985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2544159" y="5331778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882855" y="534665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431453" y="596596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093700" y="597390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653207" y="5978150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073734" y="396522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175664" y="458493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993579" y="458493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42929" y="518316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822002" y="519988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360108" y="519949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639181" y="519629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7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87779" y="579927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8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08535" y="580721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9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428769" y="581146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1318110" y="2881346"/>
          <a:ext cx="5551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171">
                  <a:extLst>
                    <a:ext uri="{9D8B030D-6E8A-4147-A177-3AD203B41FA5}">
                      <a16:colId xmlns:a16="http://schemas.microsoft.com/office/drawing/2014/main" val="3723376571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054108556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6005202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82129360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427635068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797206513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8306947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70410845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33510858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95789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16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77515"/>
                  </a:ext>
                </a:extLst>
              </a:tr>
            </a:tbl>
          </a:graphicData>
        </a:graphic>
      </p:graphicFrame>
      <p:cxnSp>
        <p:nvCxnSpPr>
          <p:cNvPr id="50" name="直線接點 49"/>
          <p:cNvCxnSpPr>
            <a:stCxn id="52" idx="3"/>
            <a:endCxn id="54" idx="0"/>
          </p:cNvCxnSpPr>
          <p:nvPr/>
        </p:nvCxnSpPr>
        <p:spPr>
          <a:xfrm flipH="1">
            <a:off x="6294221" y="4461506"/>
            <a:ext cx="760960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>
            <a:stCxn id="52" idx="5"/>
            <a:endCxn id="53" idx="0"/>
          </p:cNvCxnSpPr>
          <p:nvPr/>
        </p:nvCxnSpPr>
        <p:spPr>
          <a:xfrm>
            <a:off x="7329401" y="4461506"/>
            <a:ext cx="782735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橢圓 51"/>
          <p:cNvSpPr/>
          <p:nvPr/>
        </p:nvSpPr>
        <p:spPr>
          <a:xfrm>
            <a:off x="6998388" y="411539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53" name="橢圓 52"/>
          <p:cNvSpPr/>
          <p:nvPr/>
        </p:nvSpPr>
        <p:spPr>
          <a:xfrm>
            <a:off x="7918233" y="473860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6100318" y="473860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55" name="直線接點 54"/>
          <p:cNvCxnSpPr>
            <a:stCxn id="54" idx="3"/>
            <a:endCxn id="58" idx="0"/>
          </p:cNvCxnSpPr>
          <p:nvPr/>
        </p:nvCxnSpPr>
        <p:spPr>
          <a:xfrm flipH="1">
            <a:off x="5661486" y="5084715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>
            <a:stCxn id="54" idx="5"/>
            <a:endCxn id="57" idx="0"/>
          </p:cNvCxnSpPr>
          <p:nvPr/>
        </p:nvCxnSpPr>
        <p:spPr>
          <a:xfrm>
            <a:off x="6431331" y="5084715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橢圓 56"/>
          <p:cNvSpPr/>
          <p:nvPr/>
        </p:nvSpPr>
        <p:spPr>
          <a:xfrm>
            <a:off x="6746656" y="533508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58" name="橢圓 57"/>
          <p:cNvSpPr/>
          <p:nvPr/>
        </p:nvSpPr>
        <p:spPr>
          <a:xfrm>
            <a:off x="5467583" y="533508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61" name="橢圓 60"/>
          <p:cNvSpPr/>
          <p:nvPr/>
        </p:nvSpPr>
        <p:spPr>
          <a:xfrm>
            <a:off x="5836336" y="594944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62" name="橢圓 61"/>
          <p:cNvSpPr/>
          <p:nvPr/>
        </p:nvSpPr>
        <p:spPr>
          <a:xfrm>
            <a:off x="5112433" y="594944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6392696" y="595738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041447" y="413347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6143378" y="475318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7961293" y="475318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5510643" y="535141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6789716" y="536813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70" name="直線接點 69"/>
          <p:cNvCxnSpPr>
            <a:endCxn id="74" idx="0"/>
          </p:cNvCxnSpPr>
          <p:nvPr/>
        </p:nvCxnSpPr>
        <p:spPr>
          <a:xfrm flipH="1">
            <a:off x="7462102" y="5084720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>
            <a:endCxn id="72" idx="0"/>
          </p:cNvCxnSpPr>
          <p:nvPr/>
        </p:nvCxnSpPr>
        <p:spPr>
          <a:xfrm>
            <a:off x="8248510" y="5084720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橢圓 71"/>
          <p:cNvSpPr/>
          <p:nvPr/>
        </p:nvSpPr>
        <p:spPr>
          <a:xfrm>
            <a:off x="8563835" y="533508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327822" y="535141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4" name="橢圓 73"/>
          <p:cNvSpPr/>
          <p:nvPr/>
        </p:nvSpPr>
        <p:spPr>
          <a:xfrm>
            <a:off x="7268199" y="5333338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606895" y="534821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5096984" y="5967525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5817740" y="597546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6377247" y="5979710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6797774" y="396678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899704" y="458649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7717619" y="458649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266969" y="518472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546042" y="520144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084148" y="520105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363221" y="519785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7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911819" y="580083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8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632575" y="580877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9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152809" y="581302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9" name="向右箭號 88"/>
          <p:cNvSpPr/>
          <p:nvPr/>
        </p:nvSpPr>
        <p:spPr>
          <a:xfrm>
            <a:off x="4409520" y="4553208"/>
            <a:ext cx="625224" cy="1286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左-右雙向箭號 89"/>
          <p:cNvSpPr/>
          <p:nvPr/>
        </p:nvSpPr>
        <p:spPr>
          <a:xfrm>
            <a:off x="5266970" y="3405595"/>
            <a:ext cx="1602850" cy="264481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左-右雙向箭號 90"/>
          <p:cNvSpPr/>
          <p:nvPr/>
        </p:nvSpPr>
        <p:spPr>
          <a:xfrm>
            <a:off x="5747657" y="2528362"/>
            <a:ext cx="1122162" cy="264481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22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Heap sort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(d) HEAPIFY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(e) HEAPIFY</a:t>
            </a:r>
          </a:p>
          <a:p>
            <a:pPr marL="0" indent="0">
              <a:buNone/>
            </a:pPr>
            <a:endParaRPr lang="zh-TW" altLang="zh-TW" dirty="0"/>
          </a:p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8946" y="1542252"/>
          <a:ext cx="555171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171">
                  <a:extLst>
                    <a:ext uri="{9D8B030D-6E8A-4147-A177-3AD203B41FA5}">
                      <a16:colId xmlns:a16="http://schemas.microsoft.com/office/drawing/2014/main" val="3723376571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054108556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6005202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82129360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427635068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797206513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8306947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70410845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33510858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95789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16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77515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1318110" y="2881345"/>
          <a:ext cx="5551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171">
                  <a:extLst>
                    <a:ext uri="{9D8B030D-6E8A-4147-A177-3AD203B41FA5}">
                      <a16:colId xmlns:a16="http://schemas.microsoft.com/office/drawing/2014/main" val="3723376571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054108556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6005202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82129360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427635068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797206513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8306947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70410845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33510858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95789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16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77515"/>
                  </a:ext>
                </a:extLst>
              </a:tr>
            </a:tbl>
          </a:graphicData>
        </a:graphic>
      </p:graphicFrame>
      <p:sp>
        <p:nvSpPr>
          <p:cNvPr id="90" name="左-右雙向箭號 89"/>
          <p:cNvSpPr/>
          <p:nvPr/>
        </p:nvSpPr>
        <p:spPr>
          <a:xfrm>
            <a:off x="4669971" y="3405594"/>
            <a:ext cx="2199849" cy="264481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左-右雙向箭號 90"/>
          <p:cNvSpPr/>
          <p:nvPr/>
        </p:nvSpPr>
        <p:spPr>
          <a:xfrm>
            <a:off x="5200650" y="2523701"/>
            <a:ext cx="1669170" cy="264481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2" name="表格 91"/>
          <p:cNvGraphicFramePr>
            <a:graphicFrameLocks noGrp="1"/>
          </p:cNvGraphicFramePr>
          <p:nvPr/>
        </p:nvGraphicFramePr>
        <p:xfrm>
          <a:off x="1318110" y="4365053"/>
          <a:ext cx="555171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171">
                  <a:extLst>
                    <a:ext uri="{9D8B030D-6E8A-4147-A177-3AD203B41FA5}">
                      <a16:colId xmlns:a16="http://schemas.microsoft.com/office/drawing/2014/main" val="3723376571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054108556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6005202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82129360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427635068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797206513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8306947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70410845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33510858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95789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16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77515"/>
                  </a:ext>
                </a:extLst>
              </a:tr>
            </a:tbl>
          </a:graphicData>
        </a:graphic>
      </p:graphicFrame>
      <p:graphicFrame>
        <p:nvGraphicFramePr>
          <p:cNvPr id="93" name="表格 92"/>
          <p:cNvGraphicFramePr>
            <a:graphicFrameLocks noGrp="1"/>
          </p:cNvGraphicFramePr>
          <p:nvPr/>
        </p:nvGraphicFramePr>
        <p:xfrm>
          <a:off x="1317274" y="5704146"/>
          <a:ext cx="5551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171">
                  <a:extLst>
                    <a:ext uri="{9D8B030D-6E8A-4147-A177-3AD203B41FA5}">
                      <a16:colId xmlns:a16="http://schemas.microsoft.com/office/drawing/2014/main" val="3723376571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054108556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6005202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82129360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427635068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797206513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8306947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70410845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33510858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95789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16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77515"/>
                  </a:ext>
                </a:extLst>
              </a:tr>
            </a:tbl>
          </a:graphicData>
        </a:graphic>
      </p:graphicFrame>
      <p:sp>
        <p:nvSpPr>
          <p:cNvPr id="94" name="左-右雙向箭號 93"/>
          <p:cNvSpPr/>
          <p:nvPr/>
        </p:nvSpPr>
        <p:spPr>
          <a:xfrm>
            <a:off x="4114801" y="6228395"/>
            <a:ext cx="2754184" cy="264481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左-右雙向箭號 94"/>
          <p:cNvSpPr/>
          <p:nvPr/>
        </p:nvSpPr>
        <p:spPr>
          <a:xfrm>
            <a:off x="4669135" y="5346502"/>
            <a:ext cx="2199849" cy="264481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482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Heap sort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(f) HEAPIFY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(j) HEAPIFY</a:t>
            </a:r>
          </a:p>
          <a:p>
            <a:pPr marL="0" indent="0">
              <a:buNone/>
            </a:pPr>
            <a:endParaRPr lang="zh-TW" altLang="zh-TW" dirty="0"/>
          </a:p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416905"/>
              </p:ext>
            </p:extLst>
          </p:nvPr>
        </p:nvGraphicFramePr>
        <p:xfrm>
          <a:off x="1318946" y="1542252"/>
          <a:ext cx="555171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171">
                  <a:extLst>
                    <a:ext uri="{9D8B030D-6E8A-4147-A177-3AD203B41FA5}">
                      <a16:colId xmlns:a16="http://schemas.microsoft.com/office/drawing/2014/main" val="3723376571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054108556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6005202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82129360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427635068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797206513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8306947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70410845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33510858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95789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16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77515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1318110" y="2881345"/>
          <a:ext cx="55517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171">
                  <a:extLst>
                    <a:ext uri="{9D8B030D-6E8A-4147-A177-3AD203B41FA5}">
                      <a16:colId xmlns:a16="http://schemas.microsoft.com/office/drawing/2014/main" val="3723376571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054108556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6005202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82129360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427635068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797206513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8306947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70410845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33510858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95789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16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77515"/>
                  </a:ext>
                </a:extLst>
              </a:tr>
            </a:tbl>
          </a:graphicData>
        </a:graphic>
      </p:graphicFrame>
      <p:sp>
        <p:nvSpPr>
          <p:cNvPr id="90" name="左-右雙向箭號 89"/>
          <p:cNvSpPr/>
          <p:nvPr/>
        </p:nvSpPr>
        <p:spPr>
          <a:xfrm>
            <a:off x="3559629" y="3405594"/>
            <a:ext cx="3310191" cy="264481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左-右雙向箭號 90"/>
          <p:cNvSpPr/>
          <p:nvPr/>
        </p:nvSpPr>
        <p:spPr>
          <a:xfrm>
            <a:off x="4669135" y="2523701"/>
            <a:ext cx="2200685" cy="264481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2" name="表格 91"/>
          <p:cNvGraphicFramePr>
            <a:graphicFrameLocks noGrp="1"/>
          </p:cNvGraphicFramePr>
          <p:nvPr/>
        </p:nvGraphicFramePr>
        <p:xfrm>
          <a:off x="1318110" y="4977375"/>
          <a:ext cx="555171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171">
                  <a:extLst>
                    <a:ext uri="{9D8B030D-6E8A-4147-A177-3AD203B41FA5}">
                      <a16:colId xmlns:a16="http://schemas.microsoft.com/office/drawing/2014/main" val="3723376571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054108556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6005202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82129360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427635068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797206513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8306947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70410845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33510858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95789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16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77515"/>
                  </a:ext>
                </a:extLst>
              </a:tr>
            </a:tbl>
          </a:graphicData>
        </a:graphic>
      </p:graphicFrame>
      <p:sp>
        <p:nvSpPr>
          <p:cNvPr id="95" name="左-右雙向箭號 94"/>
          <p:cNvSpPr/>
          <p:nvPr/>
        </p:nvSpPr>
        <p:spPr>
          <a:xfrm>
            <a:off x="1853293" y="5958824"/>
            <a:ext cx="5015692" cy="264481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3714750" y="3788229"/>
            <a:ext cx="8164" cy="718457"/>
          </a:xfrm>
          <a:prstGeom prst="line">
            <a:avLst/>
          </a:prstGeom>
          <a:ln w="762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821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Heap sort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array A in figure (a) is a heap </a:t>
            </a:r>
          </a:p>
          <a:p>
            <a:pPr marL="457200" lvl="1" indent="0">
              <a:buNone/>
            </a:pPr>
            <a:r>
              <a:rPr lang="en-US" altLang="zh-TW" sz="2800" b="1" dirty="0">
                <a:sym typeface="Wingdings" pitchFamily="2" charset="2"/>
              </a:rPr>
              <a:t>Step 1.  </a:t>
            </a:r>
            <a:r>
              <a:rPr lang="en-US" altLang="zh-TW" sz="2800" dirty="0">
                <a:sym typeface="Wingdings" pitchFamily="2" charset="2"/>
              </a:rPr>
              <a:t>take </a:t>
            </a:r>
            <a:r>
              <a:rPr lang="en-US" altLang="zh-TW" sz="2800" dirty="0"/>
              <a:t>the maximum element of this array to another array </a:t>
            </a:r>
          </a:p>
          <a:p>
            <a:pPr lvl="2"/>
            <a:r>
              <a:rPr lang="en-US" altLang="zh-TW" sz="2800" dirty="0"/>
              <a:t>(for example, put A[1] to B[1] in array B)</a:t>
            </a:r>
          </a:p>
          <a:p>
            <a:pPr marL="457200" lvl="1" indent="0">
              <a:buNone/>
            </a:pPr>
            <a:r>
              <a:rPr lang="en-US" altLang="zh-TW" sz="2800" b="1" dirty="0">
                <a:sym typeface="Wingdings" pitchFamily="2" charset="2"/>
              </a:rPr>
              <a:t>Step 2. </a:t>
            </a:r>
            <a:r>
              <a:rPr lang="en-US" altLang="zh-TW" sz="2800" dirty="0">
                <a:sym typeface="Wingdings" pitchFamily="2" charset="2"/>
              </a:rPr>
              <a:t>move the minimum element to A[1]</a:t>
            </a:r>
          </a:p>
          <a:p>
            <a:pPr lvl="2"/>
            <a:r>
              <a:rPr lang="en-US" altLang="zh-TW" sz="2800" dirty="0">
                <a:sym typeface="Wingdings" pitchFamily="2" charset="2"/>
              </a:rPr>
              <a:t>A[10] to A[1] </a:t>
            </a:r>
          </a:p>
          <a:p>
            <a:pPr marL="457200" lvl="1" indent="0">
              <a:buNone/>
            </a:pPr>
            <a:r>
              <a:rPr lang="en-US" altLang="zh-TW" sz="2800" b="1" dirty="0">
                <a:sym typeface="Wingdings" pitchFamily="2" charset="2"/>
              </a:rPr>
              <a:t>Step 3. </a:t>
            </a:r>
            <a:r>
              <a:rPr lang="en-US" altLang="zh-TW" sz="2800" b="1" dirty="0"/>
              <a:t> </a:t>
            </a:r>
            <a:r>
              <a:rPr lang="en-US" altLang="zh-TW" sz="2800" dirty="0"/>
              <a:t>then adjust the remain tree (A[1] A[2] … A[9] without the value 16) to satisfy the heap property </a:t>
            </a:r>
          </a:p>
          <a:p>
            <a:pPr marL="457200" lvl="1" indent="0">
              <a:buNone/>
            </a:pPr>
            <a:r>
              <a:rPr lang="en-US" altLang="zh-TW" sz="2800" b="1" dirty="0" err="1"/>
              <a:t>Setp</a:t>
            </a:r>
            <a:r>
              <a:rPr lang="en-US" altLang="zh-TW" sz="2800" b="1" dirty="0"/>
              <a:t> 4. </a:t>
            </a:r>
            <a:r>
              <a:rPr lang="en-US" altLang="zh-TW" sz="2800" dirty="0"/>
              <a:t>Continuous Step 1 to Step 3 until A being empty</a:t>
            </a:r>
          </a:p>
          <a:p>
            <a:pPr marL="457200" lvl="1" indent="0">
              <a:buNone/>
            </a:pPr>
            <a:r>
              <a:rPr lang="en-US" altLang="zh-TW" sz="2800" b="1" dirty="0"/>
              <a:t>Step 5. </a:t>
            </a:r>
            <a:r>
              <a:rPr lang="en-US" altLang="zh-TW" sz="2800" dirty="0"/>
              <a:t>Finally, B is an array where the elements in B is from large to small</a:t>
            </a:r>
          </a:p>
          <a:p>
            <a:pPr lvl="2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6921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Heap sort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lvl="1"/>
                <a:r>
                  <a:rPr lang="en-US" altLang="zh-TW" sz="2800" dirty="0"/>
                  <a:t>two disadvantages</a:t>
                </a:r>
                <a:r>
                  <a:rPr lang="zh-TW" altLang="en-US" sz="2800" dirty="0"/>
                  <a:t>：</a:t>
                </a:r>
                <a:endParaRPr lang="en-US" altLang="zh-TW" sz="2800" dirty="0"/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altLang="zh-TW" sz="2800" dirty="0"/>
                  <a:t>Need a lot of extra space. In sorting problem, we hope this algorithm is “in place” sort</a:t>
                </a:r>
                <a:r>
                  <a:rPr lang="zh-TW" altLang="en-US" sz="2800" dirty="0"/>
                  <a:t> </a:t>
                </a:r>
                <a:r>
                  <a:rPr lang="en-US" altLang="zh-TW" sz="2800" dirty="0"/>
                  <a:t>. That is the extra space only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endParaRPr lang="en-US" altLang="zh-TW" sz="2800" dirty="0"/>
              </a:p>
              <a:p>
                <a:pPr lvl="3"/>
                <a:r>
                  <a:rPr lang="en-US" altLang="zh-TW" sz="2600" dirty="0"/>
                  <a:t>In the above example, we use array B to sort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altLang="zh-TW" sz="2800" dirty="0"/>
                  <a:t>In Figure (a), when we remove the element of A[1], the remain tree is not a heap </a:t>
                </a:r>
              </a:p>
              <a:p>
                <a:pPr lvl="3"/>
                <a:r>
                  <a:rPr lang="en-US" altLang="zh-TW" sz="2800" dirty="0"/>
                  <a:t>For example. A[2] to A[10] is not a heap.</a:t>
                </a:r>
              </a:p>
              <a:p>
                <a:pPr lvl="2"/>
                <a:endParaRPr lang="en-US" altLang="zh-TW" sz="2800" dirty="0"/>
              </a:p>
              <a:p>
                <a:pPr lvl="2"/>
                <a:r>
                  <a:rPr lang="en-US" altLang="zh-TW" sz="2800" dirty="0"/>
                  <a:t>Solution: Swapping A[1]=16 and A[10]=1 can reduce the exact space, and the the remain nodes (A[1] to A[9]) is a tree. And we only need to adjust it to being a heap</a:t>
                </a:r>
              </a:p>
              <a:p>
                <a:pPr lvl="3"/>
                <a:r>
                  <a:rPr lang="en-US" altLang="zh-TW" sz="2800" dirty="0"/>
                  <a:t>Note the complexity of HEAPIFY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791" r="-1464" b="-2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85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圓角矩形 62"/>
          <p:cNvSpPr/>
          <p:nvPr/>
        </p:nvSpPr>
        <p:spPr>
          <a:xfrm>
            <a:off x="1826741" y="4759881"/>
            <a:ext cx="1861335" cy="11616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Example of HEAPIFY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r>
              <a:rPr lang="zh-TW" altLang="zh-TW" dirty="0"/>
              <a:t> </a:t>
            </a:r>
            <a:r>
              <a:rPr lang="en-US" altLang="zh-TW" i="1" dirty="0" err="1"/>
              <a:t>i</a:t>
            </a:r>
            <a:r>
              <a:rPr lang="en-US" altLang="zh-TW" i="1" dirty="0"/>
              <a:t> </a:t>
            </a:r>
            <a:r>
              <a:rPr lang="en-US" altLang="zh-TW" dirty="0"/>
              <a:t>= 2</a:t>
            </a: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b="1" dirty="0">
                <a:solidFill>
                  <a:srgbClr val="FF0000"/>
                </a:solidFill>
              </a:rPr>
              <a:t>HEAPIFY(A, 2)</a:t>
            </a:r>
            <a:endParaRPr lang="en-US" altLang="zh-TW" dirty="0"/>
          </a:p>
        </p:txBody>
      </p:sp>
      <p:cxnSp>
        <p:nvCxnSpPr>
          <p:cNvPr id="4" name="直線接點 3"/>
          <p:cNvCxnSpPr>
            <a:stCxn id="6" idx="3"/>
            <a:endCxn id="8" idx="0"/>
          </p:cNvCxnSpPr>
          <p:nvPr/>
        </p:nvCxnSpPr>
        <p:spPr>
          <a:xfrm flipH="1">
            <a:off x="2073101" y="2027642"/>
            <a:ext cx="760960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>
            <a:stCxn id="6" idx="5"/>
            <a:endCxn id="7" idx="0"/>
          </p:cNvCxnSpPr>
          <p:nvPr/>
        </p:nvCxnSpPr>
        <p:spPr>
          <a:xfrm>
            <a:off x="3108281" y="2027642"/>
            <a:ext cx="782735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/>
          <p:cNvSpPr/>
          <p:nvPr/>
        </p:nvSpPr>
        <p:spPr>
          <a:xfrm>
            <a:off x="2777268" y="168153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3697113" y="2304740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1879198" y="230474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9" name="直線接點 8"/>
          <p:cNvCxnSpPr>
            <a:stCxn id="8" idx="3"/>
            <a:endCxn id="12" idx="0"/>
          </p:cNvCxnSpPr>
          <p:nvPr/>
        </p:nvCxnSpPr>
        <p:spPr>
          <a:xfrm flipH="1">
            <a:off x="1440366" y="2650851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8" idx="5"/>
            <a:endCxn id="11" idx="0"/>
          </p:cNvCxnSpPr>
          <p:nvPr/>
        </p:nvCxnSpPr>
        <p:spPr>
          <a:xfrm>
            <a:off x="2210211" y="2650851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2525536" y="2901217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246463" y="2901218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3" name="直線接點 12"/>
          <p:cNvCxnSpPr>
            <a:stCxn id="12" idx="3"/>
            <a:endCxn id="16" idx="0"/>
          </p:cNvCxnSpPr>
          <p:nvPr/>
        </p:nvCxnSpPr>
        <p:spPr>
          <a:xfrm flipH="1">
            <a:off x="1085216" y="3247328"/>
            <a:ext cx="218040" cy="268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12" idx="5"/>
            <a:endCxn id="15" idx="0"/>
          </p:cNvCxnSpPr>
          <p:nvPr/>
        </p:nvCxnSpPr>
        <p:spPr>
          <a:xfrm>
            <a:off x="1577476" y="3247328"/>
            <a:ext cx="231643" cy="268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1615216" y="3515580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891313" y="351558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直線接點 16"/>
          <p:cNvCxnSpPr>
            <a:stCxn id="11" idx="3"/>
            <a:endCxn id="18" idx="0"/>
          </p:cNvCxnSpPr>
          <p:nvPr/>
        </p:nvCxnSpPr>
        <p:spPr>
          <a:xfrm flipH="1">
            <a:off x="2365479" y="3247327"/>
            <a:ext cx="216850" cy="2761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/>
          <p:cNvSpPr/>
          <p:nvPr/>
        </p:nvSpPr>
        <p:spPr>
          <a:xfrm>
            <a:off x="2171576" y="3523519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61819" y="1699612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863749" y="2319320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3681664" y="2319320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289523" y="291755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568596" y="293426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24" name="直線接點 23"/>
          <p:cNvCxnSpPr>
            <a:endCxn id="28" idx="0"/>
          </p:cNvCxnSpPr>
          <p:nvPr/>
        </p:nvCxnSpPr>
        <p:spPr>
          <a:xfrm flipH="1">
            <a:off x="3240982" y="2650856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endCxn id="26" idx="0"/>
          </p:cNvCxnSpPr>
          <p:nvPr/>
        </p:nvCxnSpPr>
        <p:spPr>
          <a:xfrm>
            <a:off x="4027390" y="2650856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橢圓 25"/>
          <p:cNvSpPr/>
          <p:nvPr/>
        </p:nvSpPr>
        <p:spPr>
          <a:xfrm>
            <a:off x="4342715" y="290122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106702" y="291755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3047079" y="289947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385775" y="291435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934373" y="353366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655129" y="354159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214636" y="354584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2576654" y="153292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78584" y="215263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496499" y="215263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45849" y="275086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324922" y="276757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863028" y="276719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142101" y="276399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7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0699" y="336697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8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411455" y="337491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9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931689" y="33791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253988" y="2266374"/>
            <a:ext cx="24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直線接點 43"/>
          <p:cNvCxnSpPr>
            <a:stCxn id="46" idx="3"/>
            <a:endCxn id="48" idx="0"/>
          </p:cNvCxnSpPr>
          <p:nvPr/>
        </p:nvCxnSpPr>
        <p:spPr>
          <a:xfrm flipH="1">
            <a:off x="2802340" y="4582157"/>
            <a:ext cx="760960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stCxn id="46" idx="5"/>
            <a:endCxn id="47" idx="0"/>
          </p:cNvCxnSpPr>
          <p:nvPr/>
        </p:nvCxnSpPr>
        <p:spPr>
          <a:xfrm>
            <a:off x="3837520" y="4582157"/>
            <a:ext cx="782735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/>
          <p:cNvSpPr/>
          <p:nvPr/>
        </p:nvSpPr>
        <p:spPr>
          <a:xfrm>
            <a:off x="3506507" y="4236047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4426352" y="485925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2608437" y="485925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49" name="直線接點 48"/>
          <p:cNvCxnSpPr>
            <a:stCxn id="48" idx="3"/>
            <a:endCxn id="52" idx="0"/>
          </p:cNvCxnSpPr>
          <p:nvPr/>
        </p:nvCxnSpPr>
        <p:spPr>
          <a:xfrm flipH="1">
            <a:off x="2169605" y="5205366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stCxn id="48" idx="5"/>
            <a:endCxn id="51" idx="0"/>
          </p:cNvCxnSpPr>
          <p:nvPr/>
        </p:nvCxnSpPr>
        <p:spPr>
          <a:xfrm>
            <a:off x="2939450" y="5205366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橢圓 50"/>
          <p:cNvSpPr/>
          <p:nvPr/>
        </p:nvSpPr>
        <p:spPr>
          <a:xfrm>
            <a:off x="3254775" y="545573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52" name="橢圓 51"/>
          <p:cNvSpPr/>
          <p:nvPr/>
        </p:nvSpPr>
        <p:spPr>
          <a:xfrm>
            <a:off x="1975702" y="545573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53" name="直線接點 52"/>
          <p:cNvCxnSpPr>
            <a:stCxn id="52" idx="3"/>
            <a:endCxn id="56" idx="0"/>
          </p:cNvCxnSpPr>
          <p:nvPr/>
        </p:nvCxnSpPr>
        <p:spPr>
          <a:xfrm flipH="1">
            <a:off x="1814455" y="5801843"/>
            <a:ext cx="218040" cy="268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stCxn id="52" idx="5"/>
            <a:endCxn id="55" idx="0"/>
          </p:cNvCxnSpPr>
          <p:nvPr/>
        </p:nvCxnSpPr>
        <p:spPr>
          <a:xfrm>
            <a:off x="2306715" y="5801843"/>
            <a:ext cx="231643" cy="268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/>
          <p:cNvSpPr/>
          <p:nvPr/>
        </p:nvSpPr>
        <p:spPr>
          <a:xfrm>
            <a:off x="2344455" y="607009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1620552" y="607009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直線接點 56"/>
          <p:cNvCxnSpPr>
            <a:stCxn id="51" idx="3"/>
            <a:endCxn id="58" idx="0"/>
          </p:cNvCxnSpPr>
          <p:nvPr/>
        </p:nvCxnSpPr>
        <p:spPr>
          <a:xfrm flipH="1">
            <a:off x="3094718" y="5801842"/>
            <a:ext cx="216850" cy="2761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 57"/>
          <p:cNvSpPr/>
          <p:nvPr/>
        </p:nvSpPr>
        <p:spPr>
          <a:xfrm>
            <a:off x="2900815" y="607803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491058" y="4254127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4410903" y="4873835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10</a:t>
            </a:r>
            <a:endParaRPr lang="zh-TW" altLang="en-US" dirty="0"/>
          </a:p>
        </p:txBody>
      </p:sp>
      <p:cxnSp>
        <p:nvCxnSpPr>
          <p:cNvPr id="64" name="直線接點 63"/>
          <p:cNvCxnSpPr>
            <a:endCxn id="68" idx="0"/>
          </p:cNvCxnSpPr>
          <p:nvPr/>
        </p:nvCxnSpPr>
        <p:spPr>
          <a:xfrm flipH="1">
            <a:off x="3970221" y="5205371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>
            <a:endCxn id="66" idx="0"/>
          </p:cNvCxnSpPr>
          <p:nvPr/>
        </p:nvCxnSpPr>
        <p:spPr>
          <a:xfrm>
            <a:off x="4756629" y="5205371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/>
          <p:cNvSpPr/>
          <p:nvPr/>
        </p:nvSpPr>
        <p:spPr>
          <a:xfrm>
            <a:off x="5071954" y="5455737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835941" y="547207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68" name="橢圓 67"/>
          <p:cNvSpPr/>
          <p:nvPr/>
        </p:nvSpPr>
        <p:spPr>
          <a:xfrm>
            <a:off x="3776318" y="5453989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5115014" y="546886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1663612" y="608817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2384368" y="609611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2943875" y="610036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3305893" y="408743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407823" y="470714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225738" y="470714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775088" y="530537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054161" y="532209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592267" y="5321710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871340" y="531850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7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419938" y="592148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8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140694" y="592942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9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2660928" y="593367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3027756" y="4790656"/>
            <a:ext cx="24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矩形 59">
            <a:extLst>
              <a:ext uri="{FF2B5EF4-FFF2-40B4-BE49-F238E27FC236}">
                <a16:creationId xmlns:a16="http://schemas.microsoft.com/office/drawing/2014/main" id="{9FF91AC6-7DD4-E34E-8B8C-5790D32C983B}"/>
              </a:ext>
            </a:extLst>
          </p:cNvPr>
          <p:cNvSpPr/>
          <p:nvPr/>
        </p:nvSpPr>
        <p:spPr>
          <a:xfrm>
            <a:off x="5660374" y="4632602"/>
            <a:ext cx="31105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Swap the largest of the three blanks with the parent node above</a:t>
            </a:r>
          </a:p>
        </p:txBody>
      </p:sp>
    </p:spTree>
    <p:extLst>
      <p:ext uri="{BB962C8B-B14F-4D97-AF65-F5344CB8AC3E}">
        <p14:creationId xmlns:p14="http://schemas.microsoft.com/office/powerpoint/2010/main" val="3932874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圓角矩形 41"/>
          <p:cNvSpPr/>
          <p:nvPr/>
        </p:nvSpPr>
        <p:spPr>
          <a:xfrm>
            <a:off x="1858811" y="5052174"/>
            <a:ext cx="1330149" cy="131211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Example of HEAPIFY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HEAPIFY(A, 2)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Then HEAPIFY(A, 4)	</a:t>
            </a:r>
          </a:p>
        </p:txBody>
      </p:sp>
      <p:cxnSp>
        <p:nvCxnSpPr>
          <p:cNvPr id="84" name="直線接點 83"/>
          <p:cNvCxnSpPr>
            <a:stCxn id="86" idx="3"/>
            <a:endCxn id="88" idx="0"/>
          </p:cNvCxnSpPr>
          <p:nvPr/>
        </p:nvCxnSpPr>
        <p:spPr>
          <a:xfrm flipH="1">
            <a:off x="3224713" y="4340145"/>
            <a:ext cx="760960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stCxn id="86" idx="5"/>
            <a:endCxn id="87" idx="0"/>
          </p:cNvCxnSpPr>
          <p:nvPr/>
        </p:nvCxnSpPr>
        <p:spPr>
          <a:xfrm>
            <a:off x="4259893" y="4340145"/>
            <a:ext cx="782735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/>
          <p:cNvSpPr/>
          <p:nvPr/>
        </p:nvSpPr>
        <p:spPr>
          <a:xfrm>
            <a:off x="3928880" y="399403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87" name="橢圓 86"/>
          <p:cNvSpPr/>
          <p:nvPr/>
        </p:nvSpPr>
        <p:spPr>
          <a:xfrm>
            <a:off x="4848725" y="461724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橢圓 87"/>
          <p:cNvSpPr/>
          <p:nvPr/>
        </p:nvSpPr>
        <p:spPr>
          <a:xfrm>
            <a:off x="3030810" y="461724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89" name="直線接點 88"/>
          <p:cNvCxnSpPr>
            <a:stCxn id="88" idx="3"/>
            <a:endCxn id="92" idx="0"/>
          </p:cNvCxnSpPr>
          <p:nvPr/>
        </p:nvCxnSpPr>
        <p:spPr>
          <a:xfrm flipH="1">
            <a:off x="2591978" y="4963354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>
            <a:stCxn id="88" idx="5"/>
            <a:endCxn id="91" idx="0"/>
          </p:cNvCxnSpPr>
          <p:nvPr/>
        </p:nvCxnSpPr>
        <p:spPr>
          <a:xfrm>
            <a:off x="3361823" y="4963354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橢圓 90"/>
          <p:cNvSpPr/>
          <p:nvPr/>
        </p:nvSpPr>
        <p:spPr>
          <a:xfrm>
            <a:off x="3677148" y="5213720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92" name="橢圓 91"/>
          <p:cNvSpPr/>
          <p:nvPr/>
        </p:nvSpPr>
        <p:spPr>
          <a:xfrm>
            <a:off x="2398075" y="521372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93" name="直線接點 92"/>
          <p:cNvCxnSpPr>
            <a:stCxn id="92" idx="3"/>
            <a:endCxn id="96" idx="0"/>
          </p:cNvCxnSpPr>
          <p:nvPr/>
        </p:nvCxnSpPr>
        <p:spPr>
          <a:xfrm flipH="1">
            <a:off x="2236828" y="5559831"/>
            <a:ext cx="218040" cy="268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>
            <a:stCxn id="92" idx="5"/>
            <a:endCxn id="95" idx="0"/>
          </p:cNvCxnSpPr>
          <p:nvPr/>
        </p:nvCxnSpPr>
        <p:spPr>
          <a:xfrm>
            <a:off x="2729088" y="5559831"/>
            <a:ext cx="231643" cy="268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橢圓 94"/>
          <p:cNvSpPr/>
          <p:nvPr/>
        </p:nvSpPr>
        <p:spPr>
          <a:xfrm>
            <a:off x="2766828" y="582808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96" name="橢圓 95"/>
          <p:cNvSpPr/>
          <p:nvPr/>
        </p:nvSpPr>
        <p:spPr>
          <a:xfrm>
            <a:off x="2042925" y="582808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97" name="直線接點 96"/>
          <p:cNvCxnSpPr>
            <a:stCxn id="91" idx="3"/>
            <a:endCxn id="98" idx="0"/>
          </p:cNvCxnSpPr>
          <p:nvPr/>
        </p:nvCxnSpPr>
        <p:spPr>
          <a:xfrm flipH="1">
            <a:off x="3517091" y="5559830"/>
            <a:ext cx="216850" cy="2761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橢圓 97"/>
          <p:cNvSpPr/>
          <p:nvPr/>
        </p:nvSpPr>
        <p:spPr>
          <a:xfrm>
            <a:off x="3323188" y="583602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3913431" y="4012115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100" name="矩形 99"/>
          <p:cNvSpPr/>
          <p:nvPr/>
        </p:nvSpPr>
        <p:spPr>
          <a:xfrm>
            <a:off x="4833276" y="463182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10</a:t>
            </a:r>
            <a:endParaRPr lang="zh-TW" altLang="en-US" dirty="0"/>
          </a:p>
        </p:txBody>
      </p:sp>
      <p:cxnSp>
        <p:nvCxnSpPr>
          <p:cNvPr id="101" name="直線接點 100"/>
          <p:cNvCxnSpPr>
            <a:endCxn id="105" idx="0"/>
          </p:cNvCxnSpPr>
          <p:nvPr/>
        </p:nvCxnSpPr>
        <p:spPr>
          <a:xfrm flipH="1">
            <a:off x="4392594" y="4963359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/>
          <p:cNvCxnSpPr>
            <a:endCxn id="103" idx="0"/>
          </p:cNvCxnSpPr>
          <p:nvPr/>
        </p:nvCxnSpPr>
        <p:spPr>
          <a:xfrm>
            <a:off x="5179002" y="4963359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橢圓 102"/>
          <p:cNvSpPr/>
          <p:nvPr/>
        </p:nvSpPr>
        <p:spPr>
          <a:xfrm>
            <a:off x="5494327" y="521372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4258314" y="5230058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105" name="橢圓 104"/>
          <p:cNvSpPr/>
          <p:nvPr/>
        </p:nvSpPr>
        <p:spPr>
          <a:xfrm>
            <a:off x="4198691" y="5211977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5537387" y="522685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09" name="矩形 108"/>
          <p:cNvSpPr/>
          <p:nvPr/>
        </p:nvSpPr>
        <p:spPr>
          <a:xfrm>
            <a:off x="3366248" y="585834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0" name="矩形 109"/>
          <p:cNvSpPr/>
          <p:nvPr/>
        </p:nvSpPr>
        <p:spPr>
          <a:xfrm>
            <a:off x="3728266" y="384542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2830196" y="446513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4648111" y="446513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2197461" y="506336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3476534" y="508008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4014640" y="507969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293713" y="507649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7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1842311" y="567947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8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2563067" y="568741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9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3083301" y="5691661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2796230" y="5149919"/>
            <a:ext cx="24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3023419" y="464087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123" name="矩形 122"/>
          <p:cNvSpPr/>
          <p:nvPr/>
        </p:nvSpPr>
        <p:spPr>
          <a:xfrm>
            <a:off x="3728266" y="5255818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43" name="矩形 59">
            <a:extLst>
              <a:ext uri="{FF2B5EF4-FFF2-40B4-BE49-F238E27FC236}">
                <a16:creationId xmlns:a16="http://schemas.microsoft.com/office/drawing/2014/main" id="{F0F5A552-99D2-5943-9403-51C3737397A7}"/>
              </a:ext>
            </a:extLst>
          </p:cNvPr>
          <p:cNvSpPr/>
          <p:nvPr/>
        </p:nvSpPr>
        <p:spPr>
          <a:xfrm>
            <a:off x="5985055" y="4742134"/>
            <a:ext cx="31105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Swap the largest of the three blanks with the parent node above</a:t>
            </a:r>
          </a:p>
        </p:txBody>
      </p:sp>
      <p:sp>
        <p:nvSpPr>
          <p:cNvPr id="44" name="圓角矩形 62">
            <a:extLst>
              <a:ext uri="{FF2B5EF4-FFF2-40B4-BE49-F238E27FC236}">
                <a16:creationId xmlns:a16="http://schemas.microsoft.com/office/drawing/2014/main" id="{CC45DC33-06E8-8748-9D5E-9D4DB7EF494F}"/>
              </a:ext>
            </a:extLst>
          </p:cNvPr>
          <p:cNvSpPr/>
          <p:nvPr/>
        </p:nvSpPr>
        <p:spPr>
          <a:xfrm>
            <a:off x="2575718" y="1711405"/>
            <a:ext cx="1861335" cy="11616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接點 43">
            <a:extLst>
              <a:ext uri="{FF2B5EF4-FFF2-40B4-BE49-F238E27FC236}">
                <a16:creationId xmlns:a16="http://schemas.microsoft.com/office/drawing/2014/main" id="{99350BD7-470F-134E-9D9C-63F07CDBF26F}"/>
              </a:ext>
            </a:extLst>
          </p:cNvPr>
          <p:cNvCxnSpPr>
            <a:stCxn id="47" idx="3"/>
            <a:endCxn id="49" idx="0"/>
          </p:cNvCxnSpPr>
          <p:nvPr/>
        </p:nvCxnSpPr>
        <p:spPr>
          <a:xfrm flipH="1">
            <a:off x="3551317" y="1533681"/>
            <a:ext cx="760960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4">
            <a:extLst>
              <a:ext uri="{FF2B5EF4-FFF2-40B4-BE49-F238E27FC236}">
                <a16:creationId xmlns:a16="http://schemas.microsoft.com/office/drawing/2014/main" id="{69553627-4EAB-9E40-9219-061B7AF8C722}"/>
              </a:ext>
            </a:extLst>
          </p:cNvPr>
          <p:cNvCxnSpPr>
            <a:stCxn id="47" idx="5"/>
            <a:endCxn id="48" idx="0"/>
          </p:cNvCxnSpPr>
          <p:nvPr/>
        </p:nvCxnSpPr>
        <p:spPr>
          <a:xfrm>
            <a:off x="4586497" y="1533681"/>
            <a:ext cx="782735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5">
            <a:extLst>
              <a:ext uri="{FF2B5EF4-FFF2-40B4-BE49-F238E27FC236}">
                <a16:creationId xmlns:a16="http://schemas.microsoft.com/office/drawing/2014/main" id="{08F39FDE-2FE7-6542-8DDD-C95C13696D33}"/>
              </a:ext>
            </a:extLst>
          </p:cNvPr>
          <p:cNvSpPr/>
          <p:nvPr/>
        </p:nvSpPr>
        <p:spPr>
          <a:xfrm>
            <a:off x="4255484" y="118757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橢圓 46">
            <a:extLst>
              <a:ext uri="{FF2B5EF4-FFF2-40B4-BE49-F238E27FC236}">
                <a16:creationId xmlns:a16="http://schemas.microsoft.com/office/drawing/2014/main" id="{C4C98E30-0641-774C-B824-B13879C5EE0E}"/>
              </a:ext>
            </a:extLst>
          </p:cNvPr>
          <p:cNvSpPr/>
          <p:nvPr/>
        </p:nvSpPr>
        <p:spPr>
          <a:xfrm>
            <a:off x="5175329" y="1810779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橢圓 47">
            <a:extLst>
              <a:ext uri="{FF2B5EF4-FFF2-40B4-BE49-F238E27FC236}">
                <a16:creationId xmlns:a16="http://schemas.microsoft.com/office/drawing/2014/main" id="{7FB38D36-63E5-B248-AD41-AA1F6E56D1CC}"/>
              </a:ext>
            </a:extLst>
          </p:cNvPr>
          <p:cNvSpPr/>
          <p:nvPr/>
        </p:nvSpPr>
        <p:spPr>
          <a:xfrm>
            <a:off x="3357414" y="1810780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50" name="直線接點 48">
            <a:extLst>
              <a:ext uri="{FF2B5EF4-FFF2-40B4-BE49-F238E27FC236}">
                <a16:creationId xmlns:a16="http://schemas.microsoft.com/office/drawing/2014/main" id="{F8AD865F-1B3A-8747-B535-A66C045100B4}"/>
              </a:ext>
            </a:extLst>
          </p:cNvPr>
          <p:cNvCxnSpPr>
            <a:stCxn id="49" idx="3"/>
            <a:endCxn id="53" idx="0"/>
          </p:cNvCxnSpPr>
          <p:nvPr/>
        </p:nvCxnSpPr>
        <p:spPr>
          <a:xfrm flipH="1">
            <a:off x="2918582" y="2156890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49">
            <a:extLst>
              <a:ext uri="{FF2B5EF4-FFF2-40B4-BE49-F238E27FC236}">
                <a16:creationId xmlns:a16="http://schemas.microsoft.com/office/drawing/2014/main" id="{49B31A51-60BD-3C43-B9CF-C05700DE8649}"/>
              </a:ext>
            </a:extLst>
          </p:cNvPr>
          <p:cNvCxnSpPr>
            <a:stCxn id="49" idx="5"/>
            <a:endCxn id="52" idx="0"/>
          </p:cNvCxnSpPr>
          <p:nvPr/>
        </p:nvCxnSpPr>
        <p:spPr>
          <a:xfrm>
            <a:off x="3688427" y="2156890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橢圓 50">
            <a:extLst>
              <a:ext uri="{FF2B5EF4-FFF2-40B4-BE49-F238E27FC236}">
                <a16:creationId xmlns:a16="http://schemas.microsoft.com/office/drawing/2014/main" id="{3151448B-4069-4A45-AF22-38439426204F}"/>
              </a:ext>
            </a:extLst>
          </p:cNvPr>
          <p:cNvSpPr/>
          <p:nvPr/>
        </p:nvSpPr>
        <p:spPr>
          <a:xfrm>
            <a:off x="4003752" y="240725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53" name="橢圓 51">
            <a:extLst>
              <a:ext uri="{FF2B5EF4-FFF2-40B4-BE49-F238E27FC236}">
                <a16:creationId xmlns:a16="http://schemas.microsoft.com/office/drawing/2014/main" id="{6D301EEA-7E3A-7045-A2DD-A47FADFFB19B}"/>
              </a:ext>
            </a:extLst>
          </p:cNvPr>
          <p:cNvSpPr/>
          <p:nvPr/>
        </p:nvSpPr>
        <p:spPr>
          <a:xfrm>
            <a:off x="2724679" y="2407257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54" name="直線接點 52">
            <a:extLst>
              <a:ext uri="{FF2B5EF4-FFF2-40B4-BE49-F238E27FC236}">
                <a16:creationId xmlns:a16="http://schemas.microsoft.com/office/drawing/2014/main" id="{DF3ECB8F-86FB-7E40-A4C9-9C9846AA878E}"/>
              </a:ext>
            </a:extLst>
          </p:cNvPr>
          <p:cNvCxnSpPr>
            <a:stCxn id="53" idx="3"/>
            <a:endCxn id="57" idx="0"/>
          </p:cNvCxnSpPr>
          <p:nvPr/>
        </p:nvCxnSpPr>
        <p:spPr>
          <a:xfrm flipH="1">
            <a:off x="2563432" y="2753367"/>
            <a:ext cx="218040" cy="268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3">
            <a:extLst>
              <a:ext uri="{FF2B5EF4-FFF2-40B4-BE49-F238E27FC236}">
                <a16:creationId xmlns:a16="http://schemas.microsoft.com/office/drawing/2014/main" id="{496A2561-3274-2D47-B2D0-27272970E433}"/>
              </a:ext>
            </a:extLst>
          </p:cNvPr>
          <p:cNvCxnSpPr>
            <a:stCxn id="53" idx="5"/>
            <a:endCxn id="56" idx="0"/>
          </p:cNvCxnSpPr>
          <p:nvPr/>
        </p:nvCxnSpPr>
        <p:spPr>
          <a:xfrm>
            <a:off x="3055692" y="2753367"/>
            <a:ext cx="231643" cy="268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橢圓 54">
            <a:extLst>
              <a:ext uri="{FF2B5EF4-FFF2-40B4-BE49-F238E27FC236}">
                <a16:creationId xmlns:a16="http://schemas.microsoft.com/office/drawing/2014/main" id="{1DA73EFA-1C29-E146-9462-B2A12BDFA645}"/>
              </a:ext>
            </a:extLst>
          </p:cNvPr>
          <p:cNvSpPr/>
          <p:nvPr/>
        </p:nvSpPr>
        <p:spPr>
          <a:xfrm>
            <a:off x="3093432" y="3021619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57" name="橢圓 55">
            <a:extLst>
              <a:ext uri="{FF2B5EF4-FFF2-40B4-BE49-F238E27FC236}">
                <a16:creationId xmlns:a16="http://schemas.microsoft.com/office/drawing/2014/main" id="{20E3E610-1702-514C-8C95-4ED6152D565C}"/>
              </a:ext>
            </a:extLst>
          </p:cNvPr>
          <p:cNvSpPr/>
          <p:nvPr/>
        </p:nvSpPr>
        <p:spPr>
          <a:xfrm>
            <a:off x="2369529" y="3021620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58" name="直線接點 56">
            <a:extLst>
              <a:ext uri="{FF2B5EF4-FFF2-40B4-BE49-F238E27FC236}">
                <a16:creationId xmlns:a16="http://schemas.microsoft.com/office/drawing/2014/main" id="{86FE1AA9-2ED6-E049-9850-A004721496F0}"/>
              </a:ext>
            </a:extLst>
          </p:cNvPr>
          <p:cNvCxnSpPr>
            <a:stCxn id="52" idx="3"/>
            <a:endCxn id="59" idx="0"/>
          </p:cNvCxnSpPr>
          <p:nvPr/>
        </p:nvCxnSpPr>
        <p:spPr>
          <a:xfrm flipH="1">
            <a:off x="3843695" y="2753366"/>
            <a:ext cx="216850" cy="2761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橢圓 57">
            <a:extLst>
              <a:ext uri="{FF2B5EF4-FFF2-40B4-BE49-F238E27FC236}">
                <a16:creationId xmlns:a16="http://schemas.microsoft.com/office/drawing/2014/main" id="{5F88C13A-31E8-C347-BE6E-C6E582F5DF70}"/>
              </a:ext>
            </a:extLst>
          </p:cNvPr>
          <p:cNvSpPr/>
          <p:nvPr/>
        </p:nvSpPr>
        <p:spPr>
          <a:xfrm>
            <a:off x="3649792" y="3029558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60" name="矩形 58">
            <a:extLst>
              <a:ext uri="{FF2B5EF4-FFF2-40B4-BE49-F238E27FC236}">
                <a16:creationId xmlns:a16="http://schemas.microsoft.com/office/drawing/2014/main" id="{FCEC1D4B-D015-F34E-9FA7-25B4353E8F7F}"/>
              </a:ext>
            </a:extLst>
          </p:cNvPr>
          <p:cNvSpPr/>
          <p:nvPr/>
        </p:nvSpPr>
        <p:spPr>
          <a:xfrm>
            <a:off x="4240035" y="120565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B23A01F-E6EF-1144-A2B6-CF65A9FBCE5D}"/>
              </a:ext>
            </a:extLst>
          </p:cNvPr>
          <p:cNvSpPr/>
          <p:nvPr/>
        </p:nvSpPr>
        <p:spPr>
          <a:xfrm>
            <a:off x="5159880" y="1825359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10</a:t>
            </a:r>
            <a:endParaRPr lang="zh-TW" altLang="en-US" dirty="0"/>
          </a:p>
        </p:txBody>
      </p:sp>
      <p:cxnSp>
        <p:nvCxnSpPr>
          <p:cNvPr id="62" name="直線接點 63">
            <a:extLst>
              <a:ext uri="{FF2B5EF4-FFF2-40B4-BE49-F238E27FC236}">
                <a16:creationId xmlns:a16="http://schemas.microsoft.com/office/drawing/2014/main" id="{BEB6959C-1DE3-BD41-A108-38D7CE82E981}"/>
              </a:ext>
            </a:extLst>
          </p:cNvPr>
          <p:cNvCxnSpPr>
            <a:endCxn id="66" idx="0"/>
          </p:cNvCxnSpPr>
          <p:nvPr/>
        </p:nvCxnSpPr>
        <p:spPr>
          <a:xfrm flipH="1">
            <a:off x="4719198" y="2156895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4">
            <a:extLst>
              <a:ext uri="{FF2B5EF4-FFF2-40B4-BE49-F238E27FC236}">
                <a16:creationId xmlns:a16="http://schemas.microsoft.com/office/drawing/2014/main" id="{79660798-2679-5641-B20A-59D47C527D7E}"/>
              </a:ext>
            </a:extLst>
          </p:cNvPr>
          <p:cNvCxnSpPr>
            <a:endCxn id="64" idx="0"/>
          </p:cNvCxnSpPr>
          <p:nvPr/>
        </p:nvCxnSpPr>
        <p:spPr>
          <a:xfrm>
            <a:off x="5505606" y="2156895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橢圓 65">
            <a:extLst>
              <a:ext uri="{FF2B5EF4-FFF2-40B4-BE49-F238E27FC236}">
                <a16:creationId xmlns:a16="http://schemas.microsoft.com/office/drawing/2014/main" id="{84BAD0E0-77F0-DD48-AF6C-49588875B8DB}"/>
              </a:ext>
            </a:extLst>
          </p:cNvPr>
          <p:cNvSpPr/>
          <p:nvPr/>
        </p:nvSpPr>
        <p:spPr>
          <a:xfrm>
            <a:off x="5820931" y="240726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65" name="矩形 66">
            <a:extLst>
              <a:ext uri="{FF2B5EF4-FFF2-40B4-BE49-F238E27FC236}">
                <a16:creationId xmlns:a16="http://schemas.microsoft.com/office/drawing/2014/main" id="{B3A23B96-17FE-BB45-A72F-C6CFBA9106F5}"/>
              </a:ext>
            </a:extLst>
          </p:cNvPr>
          <p:cNvSpPr/>
          <p:nvPr/>
        </p:nvSpPr>
        <p:spPr>
          <a:xfrm>
            <a:off x="4584918" y="242359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66" name="橢圓 67">
            <a:extLst>
              <a:ext uri="{FF2B5EF4-FFF2-40B4-BE49-F238E27FC236}">
                <a16:creationId xmlns:a16="http://schemas.microsoft.com/office/drawing/2014/main" id="{EAD3CD83-016E-E249-B30B-F1FA472A0782}"/>
              </a:ext>
            </a:extLst>
          </p:cNvPr>
          <p:cNvSpPr/>
          <p:nvPr/>
        </p:nvSpPr>
        <p:spPr>
          <a:xfrm>
            <a:off x="4525295" y="240551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67" name="矩形 68">
            <a:extLst>
              <a:ext uri="{FF2B5EF4-FFF2-40B4-BE49-F238E27FC236}">
                <a16:creationId xmlns:a16="http://schemas.microsoft.com/office/drawing/2014/main" id="{EF8DD319-EC95-DB46-B6F5-3BE17F4EC936}"/>
              </a:ext>
            </a:extLst>
          </p:cNvPr>
          <p:cNvSpPr/>
          <p:nvPr/>
        </p:nvSpPr>
        <p:spPr>
          <a:xfrm>
            <a:off x="5863991" y="242039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68" name="矩形 69">
            <a:extLst>
              <a:ext uri="{FF2B5EF4-FFF2-40B4-BE49-F238E27FC236}">
                <a16:creationId xmlns:a16="http://schemas.microsoft.com/office/drawing/2014/main" id="{8DB3ABA5-93F2-DA4B-BB5C-7F4BCE8CE752}"/>
              </a:ext>
            </a:extLst>
          </p:cNvPr>
          <p:cNvSpPr/>
          <p:nvPr/>
        </p:nvSpPr>
        <p:spPr>
          <a:xfrm>
            <a:off x="2412589" y="303970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69" name="矩形 70">
            <a:extLst>
              <a:ext uri="{FF2B5EF4-FFF2-40B4-BE49-F238E27FC236}">
                <a16:creationId xmlns:a16="http://schemas.microsoft.com/office/drawing/2014/main" id="{8D492E72-5F30-AC4E-B399-1FECDE2C827B}"/>
              </a:ext>
            </a:extLst>
          </p:cNvPr>
          <p:cNvSpPr/>
          <p:nvPr/>
        </p:nvSpPr>
        <p:spPr>
          <a:xfrm>
            <a:off x="3133345" y="3047638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70" name="矩形 71">
            <a:extLst>
              <a:ext uri="{FF2B5EF4-FFF2-40B4-BE49-F238E27FC236}">
                <a16:creationId xmlns:a16="http://schemas.microsoft.com/office/drawing/2014/main" id="{B53B3BBA-1D70-4F4E-B9A6-C8753171C43F}"/>
              </a:ext>
            </a:extLst>
          </p:cNvPr>
          <p:cNvSpPr/>
          <p:nvPr/>
        </p:nvSpPr>
        <p:spPr>
          <a:xfrm>
            <a:off x="3692852" y="305188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1" name="矩形 72">
            <a:extLst>
              <a:ext uri="{FF2B5EF4-FFF2-40B4-BE49-F238E27FC236}">
                <a16:creationId xmlns:a16="http://schemas.microsoft.com/office/drawing/2014/main" id="{D02C8A6E-4F5D-3541-AE1F-4CA678290A35}"/>
              </a:ext>
            </a:extLst>
          </p:cNvPr>
          <p:cNvSpPr/>
          <p:nvPr/>
        </p:nvSpPr>
        <p:spPr>
          <a:xfrm>
            <a:off x="4054870" y="103896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2" name="矩形 73">
            <a:extLst>
              <a:ext uri="{FF2B5EF4-FFF2-40B4-BE49-F238E27FC236}">
                <a16:creationId xmlns:a16="http://schemas.microsoft.com/office/drawing/2014/main" id="{6CD09E57-3DDD-914C-93A1-D50823D2C29D}"/>
              </a:ext>
            </a:extLst>
          </p:cNvPr>
          <p:cNvSpPr/>
          <p:nvPr/>
        </p:nvSpPr>
        <p:spPr>
          <a:xfrm>
            <a:off x="3156800" y="165867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3" name="矩形 74">
            <a:extLst>
              <a:ext uri="{FF2B5EF4-FFF2-40B4-BE49-F238E27FC236}">
                <a16:creationId xmlns:a16="http://schemas.microsoft.com/office/drawing/2014/main" id="{1602266A-52FA-484D-9F79-D6797D9553E8}"/>
              </a:ext>
            </a:extLst>
          </p:cNvPr>
          <p:cNvSpPr/>
          <p:nvPr/>
        </p:nvSpPr>
        <p:spPr>
          <a:xfrm>
            <a:off x="4974715" y="165867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4" name="矩形 75">
            <a:extLst>
              <a:ext uri="{FF2B5EF4-FFF2-40B4-BE49-F238E27FC236}">
                <a16:creationId xmlns:a16="http://schemas.microsoft.com/office/drawing/2014/main" id="{5E5B255F-7251-024E-8EC5-A49B847CB065}"/>
              </a:ext>
            </a:extLst>
          </p:cNvPr>
          <p:cNvSpPr/>
          <p:nvPr/>
        </p:nvSpPr>
        <p:spPr>
          <a:xfrm>
            <a:off x="2524065" y="225690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5" name="矩形 76">
            <a:extLst>
              <a:ext uri="{FF2B5EF4-FFF2-40B4-BE49-F238E27FC236}">
                <a16:creationId xmlns:a16="http://schemas.microsoft.com/office/drawing/2014/main" id="{7540CE54-91F1-A749-A21D-19713107897F}"/>
              </a:ext>
            </a:extLst>
          </p:cNvPr>
          <p:cNvSpPr/>
          <p:nvPr/>
        </p:nvSpPr>
        <p:spPr>
          <a:xfrm>
            <a:off x="3803138" y="227361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6" name="矩形 77">
            <a:extLst>
              <a:ext uri="{FF2B5EF4-FFF2-40B4-BE49-F238E27FC236}">
                <a16:creationId xmlns:a16="http://schemas.microsoft.com/office/drawing/2014/main" id="{DBE6FDE9-C429-F94C-9558-F3A6415573A6}"/>
              </a:ext>
            </a:extLst>
          </p:cNvPr>
          <p:cNvSpPr/>
          <p:nvPr/>
        </p:nvSpPr>
        <p:spPr>
          <a:xfrm>
            <a:off x="4341244" y="227323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7" name="矩形 78">
            <a:extLst>
              <a:ext uri="{FF2B5EF4-FFF2-40B4-BE49-F238E27FC236}">
                <a16:creationId xmlns:a16="http://schemas.microsoft.com/office/drawing/2014/main" id="{784113B4-0F78-C546-B96B-C947682C8ED8}"/>
              </a:ext>
            </a:extLst>
          </p:cNvPr>
          <p:cNvSpPr/>
          <p:nvPr/>
        </p:nvSpPr>
        <p:spPr>
          <a:xfrm>
            <a:off x="5620317" y="2270030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7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8" name="矩形 79">
            <a:extLst>
              <a:ext uri="{FF2B5EF4-FFF2-40B4-BE49-F238E27FC236}">
                <a16:creationId xmlns:a16="http://schemas.microsoft.com/office/drawing/2014/main" id="{E6BAF592-8CE4-5F4F-9DC2-257301E4FFF2}"/>
              </a:ext>
            </a:extLst>
          </p:cNvPr>
          <p:cNvSpPr/>
          <p:nvPr/>
        </p:nvSpPr>
        <p:spPr>
          <a:xfrm>
            <a:off x="2168915" y="287301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8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9" name="矩形 80">
            <a:extLst>
              <a:ext uri="{FF2B5EF4-FFF2-40B4-BE49-F238E27FC236}">
                <a16:creationId xmlns:a16="http://schemas.microsoft.com/office/drawing/2014/main" id="{00E521F7-AD5E-374C-A28A-0CAB44DCB829}"/>
              </a:ext>
            </a:extLst>
          </p:cNvPr>
          <p:cNvSpPr/>
          <p:nvPr/>
        </p:nvSpPr>
        <p:spPr>
          <a:xfrm>
            <a:off x="2889671" y="2880950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9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0" name="矩形 81">
            <a:extLst>
              <a:ext uri="{FF2B5EF4-FFF2-40B4-BE49-F238E27FC236}">
                <a16:creationId xmlns:a16="http://schemas.microsoft.com/office/drawing/2014/main" id="{2104FC0E-E0FC-924E-BC3D-579614996F31}"/>
              </a:ext>
            </a:extLst>
          </p:cNvPr>
          <p:cNvSpPr/>
          <p:nvPr/>
        </p:nvSpPr>
        <p:spPr>
          <a:xfrm>
            <a:off x="3409905" y="2885197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1" name="矩形 82">
            <a:extLst>
              <a:ext uri="{FF2B5EF4-FFF2-40B4-BE49-F238E27FC236}">
                <a16:creationId xmlns:a16="http://schemas.microsoft.com/office/drawing/2014/main" id="{934DE350-EEC8-7849-9289-0302ECEF8117}"/>
              </a:ext>
            </a:extLst>
          </p:cNvPr>
          <p:cNvSpPr/>
          <p:nvPr/>
        </p:nvSpPr>
        <p:spPr>
          <a:xfrm>
            <a:off x="3776733" y="1742180"/>
            <a:ext cx="24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40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Another Example of HEAPIFY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r>
              <a:rPr lang="zh-TW" altLang="zh-TW" dirty="0"/>
              <a:t> </a:t>
            </a:r>
            <a:r>
              <a:rPr lang="en-US" altLang="zh-TW" b="1" i="1" dirty="0" err="1">
                <a:solidFill>
                  <a:srgbClr val="FF0000"/>
                </a:solidFill>
              </a:rPr>
              <a:t>i</a:t>
            </a:r>
            <a:r>
              <a:rPr lang="en-US" altLang="zh-TW" b="1" i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= 1</a:t>
            </a: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cxnSp>
        <p:nvCxnSpPr>
          <p:cNvPr id="4" name="直線接點 3"/>
          <p:cNvCxnSpPr>
            <a:stCxn id="6" idx="3"/>
            <a:endCxn id="8" idx="0"/>
          </p:cNvCxnSpPr>
          <p:nvPr/>
        </p:nvCxnSpPr>
        <p:spPr>
          <a:xfrm flipH="1">
            <a:off x="2073101" y="2027642"/>
            <a:ext cx="760960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>
            <a:stCxn id="6" idx="5"/>
            <a:endCxn id="7" idx="0"/>
          </p:cNvCxnSpPr>
          <p:nvPr/>
        </p:nvCxnSpPr>
        <p:spPr>
          <a:xfrm>
            <a:off x="3108281" y="2027642"/>
            <a:ext cx="782735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/>
          <p:cNvSpPr/>
          <p:nvPr/>
        </p:nvSpPr>
        <p:spPr>
          <a:xfrm>
            <a:off x="2777268" y="168153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3697113" y="2304740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1879198" y="230474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9" name="直線接點 8"/>
          <p:cNvCxnSpPr>
            <a:stCxn id="8" idx="3"/>
            <a:endCxn id="12" idx="0"/>
          </p:cNvCxnSpPr>
          <p:nvPr/>
        </p:nvCxnSpPr>
        <p:spPr>
          <a:xfrm flipH="1">
            <a:off x="1440366" y="2650851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8" idx="5"/>
            <a:endCxn id="11" idx="0"/>
          </p:cNvCxnSpPr>
          <p:nvPr/>
        </p:nvCxnSpPr>
        <p:spPr>
          <a:xfrm>
            <a:off x="2210211" y="2650851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2525536" y="2901217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246463" y="2901218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3" name="直線接點 12"/>
          <p:cNvCxnSpPr>
            <a:stCxn id="12" idx="3"/>
            <a:endCxn id="16" idx="0"/>
          </p:cNvCxnSpPr>
          <p:nvPr/>
        </p:nvCxnSpPr>
        <p:spPr>
          <a:xfrm flipH="1">
            <a:off x="1085216" y="3247328"/>
            <a:ext cx="218040" cy="268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12" idx="5"/>
            <a:endCxn id="15" idx="0"/>
          </p:cNvCxnSpPr>
          <p:nvPr/>
        </p:nvCxnSpPr>
        <p:spPr>
          <a:xfrm>
            <a:off x="1577476" y="3247328"/>
            <a:ext cx="231643" cy="268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1615216" y="3515580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891313" y="351558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直線接點 16"/>
          <p:cNvCxnSpPr>
            <a:stCxn id="11" idx="3"/>
            <a:endCxn id="18" idx="0"/>
          </p:cNvCxnSpPr>
          <p:nvPr/>
        </p:nvCxnSpPr>
        <p:spPr>
          <a:xfrm flipH="1">
            <a:off x="2365479" y="3247327"/>
            <a:ext cx="216850" cy="2761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/>
          <p:cNvSpPr/>
          <p:nvPr/>
        </p:nvSpPr>
        <p:spPr>
          <a:xfrm>
            <a:off x="2171576" y="3523519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61819" y="1699612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11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863749" y="2319320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20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3681664" y="2319320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231014" y="2917550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15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568596" y="293426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24" name="直線接點 23"/>
          <p:cNvCxnSpPr>
            <a:endCxn id="28" idx="0"/>
          </p:cNvCxnSpPr>
          <p:nvPr/>
        </p:nvCxnSpPr>
        <p:spPr>
          <a:xfrm flipH="1">
            <a:off x="3240982" y="2650856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endCxn id="26" idx="0"/>
          </p:cNvCxnSpPr>
          <p:nvPr/>
        </p:nvCxnSpPr>
        <p:spPr>
          <a:xfrm>
            <a:off x="4027390" y="2650856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橢圓 25"/>
          <p:cNvSpPr/>
          <p:nvPr/>
        </p:nvSpPr>
        <p:spPr>
          <a:xfrm>
            <a:off x="4342715" y="290122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106702" y="291755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3047079" y="289947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385775" y="291435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875864" y="353366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655129" y="354159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214636" y="354584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2576654" y="153292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78584" y="215263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496499" y="215263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45849" y="275086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324922" y="276757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863028" y="276719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142101" y="276399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7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0699" y="336697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8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411455" y="337491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9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931689" y="3379158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253988" y="2266374"/>
            <a:ext cx="24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30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圓角矩形 62">
            <a:extLst>
              <a:ext uri="{FF2B5EF4-FFF2-40B4-BE49-F238E27FC236}">
                <a16:creationId xmlns:a16="http://schemas.microsoft.com/office/drawing/2014/main" id="{121923D5-8289-DF4B-8C5C-FE8D35721FB0}"/>
              </a:ext>
            </a:extLst>
          </p:cNvPr>
          <p:cNvSpPr/>
          <p:nvPr/>
        </p:nvSpPr>
        <p:spPr>
          <a:xfrm>
            <a:off x="1300708" y="1813969"/>
            <a:ext cx="2409576" cy="11722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Another Example of HEAPIFY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1. </a:t>
            </a:r>
            <a:r>
              <a:rPr lang="en-US" altLang="zh-TW" b="1" dirty="0">
                <a:solidFill>
                  <a:srgbClr val="FF0000"/>
                </a:solidFill>
              </a:rPr>
              <a:t>HEAPIFY(A, 1)</a:t>
            </a:r>
            <a:endParaRPr lang="en-US" altLang="zh-TW" dirty="0"/>
          </a:p>
        </p:txBody>
      </p:sp>
      <p:cxnSp>
        <p:nvCxnSpPr>
          <p:cNvPr id="85" name="直線接點 3">
            <a:extLst>
              <a:ext uri="{FF2B5EF4-FFF2-40B4-BE49-F238E27FC236}">
                <a16:creationId xmlns:a16="http://schemas.microsoft.com/office/drawing/2014/main" id="{D2DD56C4-5676-ED40-ABE1-3D6D683D783B}"/>
              </a:ext>
            </a:extLst>
          </p:cNvPr>
          <p:cNvCxnSpPr>
            <a:stCxn id="87" idx="3"/>
            <a:endCxn id="89" idx="0"/>
          </p:cNvCxnSpPr>
          <p:nvPr/>
        </p:nvCxnSpPr>
        <p:spPr>
          <a:xfrm flipH="1">
            <a:off x="1624064" y="2252397"/>
            <a:ext cx="760960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4">
            <a:extLst>
              <a:ext uri="{FF2B5EF4-FFF2-40B4-BE49-F238E27FC236}">
                <a16:creationId xmlns:a16="http://schemas.microsoft.com/office/drawing/2014/main" id="{FB25B4CB-9173-B848-A7A1-317F119E39EA}"/>
              </a:ext>
            </a:extLst>
          </p:cNvPr>
          <p:cNvCxnSpPr>
            <a:stCxn id="87" idx="5"/>
            <a:endCxn id="88" idx="0"/>
          </p:cNvCxnSpPr>
          <p:nvPr/>
        </p:nvCxnSpPr>
        <p:spPr>
          <a:xfrm>
            <a:off x="2659244" y="2252397"/>
            <a:ext cx="782735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橢圓 5">
            <a:extLst>
              <a:ext uri="{FF2B5EF4-FFF2-40B4-BE49-F238E27FC236}">
                <a16:creationId xmlns:a16="http://schemas.microsoft.com/office/drawing/2014/main" id="{0A7B771D-737D-CD41-93FB-EE0C7B5D550F}"/>
              </a:ext>
            </a:extLst>
          </p:cNvPr>
          <p:cNvSpPr/>
          <p:nvPr/>
        </p:nvSpPr>
        <p:spPr>
          <a:xfrm>
            <a:off x="2328231" y="1906287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橢圓 6">
            <a:extLst>
              <a:ext uri="{FF2B5EF4-FFF2-40B4-BE49-F238E27FC236}">
                <a16:creationId xmlns:a16="http://schemas.microsoft.com/office/drawing/2014/main" id="{4FEC03AA-A16E-6C44-ABAF-F167D4FC3B10}"/>
              </a:ext>
            </a:extLst>
          </p:cNvPr>
          <p:cNvSpPr/>
          <p:nvPr/>
        </p:nvSpPr>
        <p:spPr>
          <a:xfrm>
            <a:off x="3248076" y="252949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89" name="橢圓 7">
            <a:extLst>
              <a:ext uri="{FF2B5EF4-FFF2-40B4-BE49-F238E27FC236}">
                <a16:creationId xmlns:a16="http://schemas.microsoft.com/office/drawing/2014/main" id="{391260E5-DD6B-C249-A79F-EAF2E8883F0E}"/>
              </a:ext>
            </a:extLst>
          </p:cNvPr>
          <p:cNvSpPr/>
          <p:nvPr/>
        </p:nvSpPr>
        <p:spPr>
          <a:xfrm>
            <a:off x="1430161" y="252949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直線接點 8">
            <a:extLst>
              <a:ext uri="{FF2B5EF4-FFF2-40B4-BE49-F238E27FC236}">
                <a16:creationId xmlns:a16="http://schemas.microsoft.com/office/drawing/2014/main" id="{697D0A6E-3D62-5748-90C4-26A569D30BCC}"/>
              </a:ext>
            </a:extLst>
          </p:cNvPr>
          <p:cNvCxnSpPr>
            <a:stCxn id="89" idx="3"/>
            <a:endCxn id="93" idx="0"/>
          </p:cNvCxnSpPr>
          <p:nvPr/>
        </p:nvCxnSpPr>
        <p:spPr>
          <a:xfrm flipH="1">
            <a:off x="991329" y="2875606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">
            <a:extLst>
              <a:ext uri="{FF2B5EF4-FFF2-40B4-BE49-F238E27FC236}">
                <a16:creationId xmlns:a16="http://schemas.microsoft.com/office/drawing/2014/main" id="{1EC796DC-DFC7-2147-8F01-A0A0284605EC}"/>
              </a:ext>
            </a:extLst>
          </p:cNvPr>
          <p:cNvCxnSpPr>
            <a:stCxn id="89" idx="5"/>
            <a:endCxn id="92" idx="0"/>
          </p:cNvCxnSpPr>
          <p:nvPr/>
        </p:nvCxnSpPr>
        <p:spPr>
          <a:xfrm>
            <a:off x="1761174" y="2875606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橢圓 10">
            <a:extLst>
              <a:ext uri="{FF2B5EF4-FFF2-40B4-BE49-F238E27FC236}">
                <a16:creationId xmlns:a16="http://schemas.microsoft.com/office/drawing/2014/main" id="{293AA1F7-2242-644C-B11E-DA127C6A74BD}"/>
              </a:ext>
            </a:extLst>
          </p:cNvPr>
          <p:cNvSpPr/>
          <p:nvPr/>
        </p:nvSpPr>
        <p:spPr>
          <a:xfrm>
            <a:off x="2076499" y="312597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93" name="橢圓 11">
            <a:extLst>
              <a:ext uri="{FF2B5EF4-FFF2-40B4-BE49-F238E27FC236}">
                <a16:creationId xmlns:a16="http://schemas.microsoft.com/office/drawing/2014/main" id="{B61FFC7A-6480-4B40-8F7E-AA92E559D66D}"/>
              </a:ext>
            </a:extLst>
          </p:cNvPr>
          <p:cNvSpPr/>
          <p:nvPr/>
        </p:nvSpPr>
        <p:spPr>
          <a:xfrm>
            <a:off x="797426" y="312597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直線接點 12">
            <a:extLst>
              <a:ext uri="{FF2B5EF4-FFF2-40B4-BE49-F238E27FC236}">
                <a16:creationId xmlns:a16="http://schemas.microsoft.com/office/drawing/2014/main" id="{3D249B9C-0077-224B-9DE1-1737BCCF17F2}"/>
              </a:ext>
            </a:extLst>
          </p:cNvPr>
          <p:cNvCxnSpPr>
            <a:stCxn id="93" idx="3"/>
            <a:endCxn id="97" idx="0"/>
          </p:cNvCxnSpPr>
          <p:nvPr/>
        </p:nvCxnSpPr>
        <p:spPr>
          <a:xfrm flipH="1">
            <a:off x="636179" y="3472083"/>
            <a:ext cx="218040" cy="268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13">
            <a:extLst>
              <a:ext uri="{FF2B5EF4-FFF2-40B4-BE49-F238E27FC236}">
                <a16:creationId xmlns:a16="http://schemas.microsoft.com/office/drawing/2014/main" id="{3F54C98A-2070-9A4D-B768-385059A4EB61}"/>
              </a:ext>
            </a:extLst>
          </p:cNvPr>
          <p:cNvCxnSpPr>
            <a:stCxn id="93" idx="5"/>
            <a:endCxn id="96" idx="0"/>
          </p:cNvCxnSpPr>
          <p:nvPr/>
        </p:nvCxnSpPr>
        <p:spPr>
          <a:xfrm>
            <a:off x="1128439" y="3472083"/>
            <a:ext cx="231643" cy="268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橢圓 14">
            <a:extLst>
              <a:ext uri="{FF2B5EF4-FFF2-40B4-BE49-F238E27FC236}">
                <a16:creationId xmlns:a16="http://schemas.microsoft.com/office/drawing/2014/main" id="{9E7B681E-B921-7E4E-9516-7055AD062254}"/>
              </a:ext>
            </a:extLst>
          </p:cNvPr>
          <p:cNvSpPr/>
          <p:nvPr/>
        </p:nvSpPr>
        <p:spPr>
          <a:xfrm>
            <a:off x="1166179" y="374033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97" name="橢圓 15">
            <a:extLst>
              <a:ext uri="{FF2B5EF4-FFF2-40B4-BE49-F238E27FC236}">
                <a16:creationId xmlns:a16="http://schemas.microsoft.com/office/drawing/2014/main" id="{B18306B2-C3BD-C443-99C6-E4627DC7D83C}"/>
              </a:ext>
            </a:extLst>
          </p:cNvPr>
          <p:cNvSpPr/>
          <p:nvPr/>
        </p:nvSpPr>
        <p:spPr>
          <a:xfrm>
            <a:off x="442276" y="374033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98" name="直線接點 16">
            <a:extLst>
              <a:ext uri="{FF2B5EF4-FFF2-40B4-BE49-F238E27FC236}">
                <a16:creationId xmlns:a16="http://schemas.microsoft.com/office/drawing/2014/main" id="{BF7A2AAD-6FB4-DE41-BD79-9AD5F5183079}"/>
              </a:ext>
            </a:extLst>
          </p:cNvPr>
          <p:cNvCxnSpPr>
            <a:stCxn id="92" idx="3"/>
            <a:endCxn id="99" idx="0"/>
          </p:cNvCxnSpPr>
          <p:nvPr/>
        </p:nvCxnSpPr>
        <p:spPr>
          <a:xfrm flipH="1">
            <a:off x="1916442" y="3472082"/>
            <a:ext cx="216850" cy="2761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橢圓 17">
            <a:extLst>
              <a:ext uri="{FF2B5EF4-FFF2-40B4-BE49-F238E27FC236}">
                <a16:creationId xmlns:a16="http://schemas.microsoft.com/office/drawing/2014/main" id="{99602450-3B04-B045-AC49-9F6B304DB29A}"/>
              </a:ext>
            </a:extLst>
          </p:cNvPr>
          <p:cNvSpPr/>
          <p:nvPr/>
        </p:nvSpPr>
        <p:spPr>
          <a:xfrm>
            <a:off x="1722539" y="374827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0" name="矩形 18">
            <a:extLst>
              <a:ext uri="{FF2B5EF4-FFF2-40B4-BE49-F238E27FC236}">
                <a16:creationId xmlns:a16="http://schemas.microsoft.com/office/drawing/2014/main" id="{779824EF-1946-704F-8228-004FB9F7C53D}"/>
              </a:ext>
            </a:extLst>
          </p:cNvPr>
          <p:cNvSpPr/>
          <p:nvPr/>
        </p:nvSpPr>
        <p:spPr>
          <a:xfrm>
            <a:off x="2312782" y="1924367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11</a:t>
            </a:r>
            <a:endParaRPr lang="zh-TW" altLang="en-US" dirty="0"/>
          </a:p>
        </p:txBody>
      </p:sp>
      <p:sp>
        <p:nvSpPr>
          <p:cNvPr id="101" name="矩形 19">
            <a:extLst>
              <a:ext uri="{FF2B5EF4-FFF2-40B4-BE49-F238E27FC236}">
                <a16:creationId xmlns:a16="http://schemas.microsoft.com/office/drawing/2014/main" id="{9230AF97-CEB2-CB4D-9AFB-05AA1C11883A}"/>
              </a:ext>
            </a:extLst>
          </p:cNvPr>
          <p:cNvSpPr/>
          <p:nvPr/>
        </p:nvSpPr>
        <p:spPr>
          <a:xfrm>
            <a:off x="1414712" y="2544075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20</a:t>
            </a:r>
            <a:endParaRPr lang="zh-TW" altLang="en-US" dirty="0"/>
          </a:p>
        </p:txBody>
      </p:sp>
      <p:sp>
        <p:nvSpPr>
          <p:cNvPr id="102" name="矩形 20">
            <a:extLst>
              <a:ext uri="{FF2B5EF4-FFF2-40B4-BE49-F238E27FC236}">
                <a16:creationId xmlns:a16="http://schemas.microsoft.com/office/drawing/2014/main" id="{DC0361B0-EF2A-454A-A883-B0448ADE3A7A}"/>
              </a:ext>
            </a:extLst>
          </p:cNvPr>
          <p:cNvSpPr/>
          <p:nvPr/>
        </p:nvSpPr>
        <p:spPr>
          <a:xfrm>
            <a:off x="3232627" y="2544075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103" name="矩形 21">
            <a:extLst>
              <a:ext uri="{FF2B5EF4-FFF2-40B4-BE49-F238E27FC236}">
                <a16:creationId xmlns:a16="http://schemas.microsoft.com/office/drawing/2014/main" id="{3ED64821-B2F6-9243-8364-3F4758EDCA98}"/>
              </a:ext>
            </a:extLst>
          </p:cNvPr>
          <p:cNvSpPr/>
          <p:nvPr/>
        </p:nvSpPr>
        <p:spPr>
          <a:xfrm>
            <a:off x="781977" y="3142305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15</a:t>
            </a:r>
            <a:endParaRPr lang="zh-TW" altLang="en-US" dirty="0"/>
          </a:p>
        </p:txBody>
      </p:sp>
      <p:sp>
        <p:nvSpPr>
          <p:cNvPr id="104" name="矩形 22">
            <a:extLst>
              <a:ext uri="{FF2B5EF4-FFF2-40B4-BE49-F238E27FC236}">
                <a16:creationId xmlns:a16="http://schemas.microsoft.com/office/drawing/2014/main" id="{A1310FA3-063D-9249-9674-DF8D3E4F3807}"/>
              </a:ext>
            </a:extLst>
          </p:cNvPr>
          <p:cNvSpPr/>
          <p:nvPr/>
        </p:nvSpPr>
        <p:spPr>
          <a:xfrm>
            <a:off x="2119559" y="3159022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105" name="直線接點 23">
            <a:extLst>
              <a:ext uri="{FF2B5EF4-FFF2-40B4-BE49-F238E27FC236}">
                <a16:creationId xmlns:a16="http://schemas.microsoft.com/office/drawing/2014/main" id="{873CA688-55A5-5B46-A863-7F739243D9A3}"/>
              </a:ext>
            </a:extLst>
          </p:cNvPr>
          <p:cNvCxnSpPr>
            <a:endCxn id="109" idx="0"/>
          </p:cNvCxnSpPr>
          <p:nvPr/>
        </p:nvCxnSpPr>
        <p:spPr>
          <a:xfrm flipH="1">
            <a:off x="2791945" y="2875611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24">
            <a:extLst>
              <a:ext uri="{FF2B5EF4-FFF2-40B4-BE49-F238E27FC236}">
                <a16:creationId xmlns:a16="http://schemas.microsoft.com/office/drawing/2014/main" id="{013CC7AA-F97B-B743-B041-757F7B7189C5}"/>
              </a:ext>
            </a:extLst>
          </p:cNvPr>
          <p:cNvCxnSpPr>
            <a:endCxn id="107" idx="0"/>
          </p:cNvCxnSpPr>
          <p:nvPr/>
        </p:nvCxnSpPr>
        <p:spPr>
          <a:xfrm>
            <a:off x="3578353" y="2875611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橢圓 25">
            <a:extLst>
              <a:ext uri="{FF2B5EF4-FFF2-40B4-BE49-F238E27FC236}">
                <a16:creationId xmlns:a16="http://schemas.microsoft.com/office/drawing/2014/main" id="{415CAC43-4634-0F4F-8092-91C675748762}"/>
              </a:ext>
            </a:extLst>
          </p:cNvPr>
          <p:cNvSpPr/>
          <p:nvPr/>
        </p:nvSpPr>
        <p:spPr>
          <a:xfrm>
            <a:off x="3893678" y="3125977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8" name="矩形 26">
            <a:extLst>
              <a:ext uri="{FF2B5EF4-FFF2-40B4-BE49-F238E27FC236}">
                <a16:creationId xmlns:a16="http://schemas.microsoft.com/office/drawing/2014/main" id="{70412C4C-13F7-254D-8ABC-6A1188ECCC2B}"/>
              </a:ext>
            </a:extLst>
          </p:cNvPr>
          <p:cNvSpPr/>
          <p:nvPr/>
        </p:nvSpPr>
        <p:spPr>
          <a:xfrm>
            <a:off x="2657665" y="314231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109" name="橢圓 27">
            <a:extLst>
              <a:ext uri="{FF2B5EF4-FFF2-40B4-BE49-F238E27FC236}">
                <a16:creationId xmlns:a16="http://schemas.microsoft.com/office/drawing/2014/main" id="{B2041D76-3E53-2E43-912D-69589F1743FC}"/>
              </a:ext>
            </a:extLst>
          </p:cNvPr>
          <p:cNvSpPr/>
          <p:nvPr/>
        </p:nvSpPr>
        <p:spPr>
          <a:xfrm>
            <a:off x="2598042" y="3124229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10" name="矩形 28">
            <a:extLst>
              <a:ext uri="{FF2B5EF4-FFF2-40B4-BE49-F238E27FC236}">
                <a16:creationId xmlns:a16="http://schemas.microsoft.com/office/drawing/2014/main" id="{664B5B1B-88E7-2944-8990-757C2CDD2F44}"/>
              </a:ext>
            </a:extLst>
          </p:cNvPr>
          <p:cNvSpPr/>
          <p:nvPr/>
        </p:nvSpPr>
        <p:spPr>
          <a:xfrm>
            <a:off x="3936738" y="313910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11" name="矩形 29">
            <a:extLst>
              <a:ext uri="{FF2B5EF4-FFF2-40B4-BE49-F238E27FC236}">
                <a16:creationId xmlns:a16="http://schemas.microsoft.com/office/drawing/2014/main" id="{209329C7-D592-7E43-9B43-E02F13FEAE34}"/>
              </a:ext>
            </a:extLst>
          </p:cNvPr>
          <p:cNvSpPr/>
          <p:nvPr/>
        </p:nvSpPr>
        <p:spPr>
          <a:xfrm>
            <a:off x="426827" y="375841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112" name="矩形 30">
            <a:extLst>
              <a:ext uri="{FF2B5EF4-FFF2-40B4-BE49-F238E27FC236}">
                <a16:creationId xmlns:a16="http://schemas.microsoft.com/office/drawing/2014/main" id="{4840B705-27C2-F844-ACA3-5F5F9A06E2D7}"/>
              </a:ext>
            </a:extLst>
          </p:cNvPr>
          <p:cNvSpPr/>
          <p:nvPr/>
        </p:nvSpPr>
        <p:spPr>
          <a:xfrm>
            <a:off x="1206092" y="376635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13" name="矩形 31">
            <a:extLst>
              <a:ext uri="{FF2B5EF4-FFF2-40B4-BE49-F238E27FC236}">
                <a16:creationId xmlns:a16="http://schemas.microsoft.com/office/drawing/2014/main" id="{FBDC7F6A-B938-E943-B49F-71F50FC9BE76}"/>
              </a:ext>
            </a:extLst>
          </p:cNvPr>
          <p:cNvSpPr/>
          <p:nvPr/>
        </p:nvSpPr>
        <p:spPr>
          <a:xfrm>
            <a:off x="1765599" y="37706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4" name="矩形 32">
            <a:extLst>
              <a:ext uri="{FF2B5EF4-FFF2-40B4-BE49-F238E27FC236}">
                <a16:creationId xmlns:a16="http://schemas.microsoft.com/office/drawing/2014/main" id="{DDE2766C-A821-2844-9BC2-A2BD40158840}"/>
              </a:ext>
            </a:extLst>
          </p:cNvPr>
          <p:cNvSpPr/>
          <p:nvPr/>
        </p:nvSpPr>
        <p:spPr>
          <a:xfrm>
            <a:off x="2127617" y="175767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5" name="矩形 33">
            <a:extLst>
              <a:ext uri="{FF2B5EF4-FFF2-40B4-BE49-F238E27FC236}">
                <a16:creationId xmlns:a16="http://schemas.microsoft.com/office/drawing/2014/main" id="{AF08806A-735B-2845-ADC6-7F2ED36F4D39}"/>
              </a:ext>
            </a:extLst>
          </p:cNvPr>
          <p:cNvSpPr/>
          <p:nvPr/>
        </p:nvSpPr>
        <p:spPr>
          <a:xfrm>
            <a:off x="1229547" y="237738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6" name="矩形 34">
            <a:extLst>
              <a:ext uri="{FF2B5EF4-FFF2-40B4-BE49-F238E27FC236}">
                <a16:creationId xmlns:a16="http://schemas.microsoft.com/office/drawing/2014/main" id="{14BD6F0D-3F38-AD48-B406-4EC6FFCBFD2F}"/>
              </a:ext>
            </a:extLst>
          </p:cNvPr>
          <p:cNvSpPr/>
          <p:nvPr/>
        </p:nvSpPr>
        <p:spPr>
          <a:xfrm>
            <a:off x="3047462" y="237738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7" name="矩形 35">
            <a:extLst>
              <a:ext uri="{FF2B5EF4-FFF2-40B4-BE49-F238E27FC236}">
                <a16:creationId xmlns:a16="http://schemas.microsoft.com/office/drawing/2014/main" id="{8A23C909-13BA-5546-A16C-06E493D39EC5}"/>
              </a:ext>
            </a:extLst>
          </p:cNvPr>
          <p:cNvSpPr/>
          <p:nvPr/>
        </p:nvSpPr>
        <p:spPr>
          <a:xfrm>
            <a:off x="596812" y="297561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8" name="矩形 36">
            <a:extLst>
              <a:ext uri="{FF2B5EF4-FFF2-40B4-BE49-F238E27FC236}">
                <a16:creationId xmlns:a16="http://schemas.microsoft.com/office/drawing/2014/main" id="{69D211F3-0AB6-014C-902C-1438FF0BC598}"/>
              </a:ext>
            </a:extLst>
          </p:cNvPr>
          <p:cNvSpPr/>
          <p:nvPr/>
        </p:nvSpPr>
        <p:spPr>
          <a:xfrm>
            <a:off x="1875885" y="299233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9" name="矩形 37">
            <a:extLst>
              <a:ext uri="{FF2B5EF4-FFF2-40B4-BE49-F238E27FC236}">
                <a16:creationId xmlns:a16="http://schemas.microsoft.com/office/drawing/2014/main" id="{E96802D0-2B1A-FD40-AC87-A2C78B2863DF}"/>
              </a:ext>
            </a:extLst>
          </p:cNvPr>
          <p:cNvSpPr/>
          <p:nvPr/>
        </p:nvSpPr>
        <p:spPr>
          <a:xfrm>
            <a:off x="2413991" y="2991950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0" name="矩形 38">
            <a:extLst>
              <a:ext uri="{FF2B5EF4-FFF2-40B4-BE49-F238E27FC236}">
                <a16:creationId xmlns:a16="http://schemas.microsoft.com/office/drawing/2014/main" id="{8346205E-9DB7-EA41-AEAE-154F7B7DB5AB}"/>
              </a:ext>
            </a:extLst>
          </p:cNvPr>
          <p:cNvSpPr/>
          <p:nvPr/>
        </p:nvSpPr>
        <p:spPr>
          <a:xfrm>
            <a:off x="3693064" y="298874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7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1" name="矩形 39">
            <a:extLst>
              <a:ext uri="{FF2B5EF4-FFF2-40B4-BE49-F238E27FC236}">
                <a16:creationId xmlns:a16="http://schemas.microsoft.com/office/drawing/2014/main" id="{4CC64BFF-641A-684A-BC52-2E1E79EC54E3}"/>
              </a:ext>
            </a:extLst>
          </p:cNvPr>
          <p:cNvSpPr/>
          <p:nvPr/>
        </p:nvSpPr>
        <p:spPr>
          <a:xfrm>
            <a:off x="241662" y="359172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8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2" name="矩形 40">
            <a:extLst>
              <a:ext uri="{FF2B5EF4-FFF2-40B4-BE49-F238E27FC236}">
                <a16:creationId xmlns:a16="http://schemas.microsoft.com/office/drawing/2014/main" id="{5502EA30-43B3-1941-97C9-A1BCF60100B9}"/>
              </a:ext>
            </a:extLst>
          </p:cNvPr>
          <p:cNvSpPr/>
          <p:nvPr/>
        </p:nvSpPr>
        <p:spPr>
          <a:xfrm>
            <a:off x="962418" y="359966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9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3" name="矩形 41">
            <a:extLst>
              <a:ext uri="{FF2B5EF4-FFF2-40B4-BE49-F238E27FC236}">
                <a16:creationId xmlns:a16="http://schemas.microsoft.com/office/drawing/2014/main" id="{44026E99-3AD8-DB4B-9759-6568596482DC}"/>
              </a:ext>
            </a:extLst>
          </p:cNvPr>
          <p:cNvSpPr/>
          <p:nvPr/>
        </p:nvSpPr>
        <p:spPr>
          <a:xfrm>
            <a:off x="1482652" y="36039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4" name="矩形 42">
            <a:extLst>
              <a:ext uri="{FF2B5EF4-FFF2-40B4-BE49-F238E27FC236}">
                <a16:creationId xmlns:a16="http://schemas.microsoft.com/office/drawing/2014/main" id="{54536CCF-32DE-2C44-9E21-CB05F86A098F}"/>
              </a:ext>
            </a:extLst>
          </p:cNvPr>
          <p:cNvSpPr/>
          <p:nvPr/>
        </p:nvSpPr>
        <p:spPr>
          <a:xfrm>
            <a:off x="1804951" y="2491129"/>
            <a:ext cx="24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8" name="直線接點 3">
            <a:extLst>
              <a:ext uri="{FF2B5EF4-FFF2-40B4-BE49-F238E27FC236}">
                <a16:creationId xmlns:a16="http://schemas.microsoft.com/office/drawing/2014/main" id="{BAC48B8A-187B-4B4F-BAC8-122522799BAC}"/>
              </a:ext>
            </a:extLst>
          </p:cNvPr>
          <p:cNvCxnSpPr>
            <a:stCxn id="170" idx="3"/>
            <a:endCxn id="172" idx="0"/>
          </p:cNvCxnSpPr>
          <p:nvPr/>
        </p:nvCxnSpPr>
        <p:spPr>
          <a:xfrm flipH="1">
            <a:off x="5988840" y="4315093"/>
            <a:ext cx="760960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接點 4">
            <a:extLst>
              <a:ext uri="{FF2B5EF4-FFF2-40B4-BE49-F238E27FC236}">
                <a16:creationId xmlns:a16="http://schemas.microsoft.com/office/drawing/2014/main" id="{A0349476-E382-8247-8925-07F7002EC723}"/>
              </a:ext>
            </a:extLst>
          </p:cNvPr>
          <p:cNvCxnSpPr>
            <a:stCxn id="170" idx="5"/>
            <a:endCxn id="171" idx="0"/>
          </p:cNvCxnSpPr>
          <p:nvPr/>
        </p:nvCxnSpPr>
        <p:spPr>
          <a:xfrm>
            <a:off x="7024020" y="4315093"/>
            <a:ext cx="782735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橢圓 5">
            <a:extLst>
              <a:ext uri="{FF2B5EF4-FFF2-40B4-BE49-F238E27FC236}">
                <a16:creationId xmlns:a16="http://schemas.microsoft.com/office/drawing/2014/main" id="{FD44C489-F800-194F-B4F6-54D4BA4C2E7F}"/>
              </a:ext>
            </a:extLst>
          </p:cNvPr>
          <p:cNvSpPr/>
          <p:nvPr/>
        </p:nvSpPr>
        <p:spPr>
          <a:xfrm>
            <a:off x="6693007" y="396898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71" name="橢圓 6">
            <a:extLst>
              <a:ext uri="{FF2B5EF4-FFF2-40B4-BE49-F238E27FC236}">
                <a16:creationId xmlns:a16="http://schemas.microsoft.com/office/drawing/2014/main" id="{AA4D4584-DDFE-6847-A2CA-806E085488ED}"/>
              </a:ext>
            </a:extLst>
          </p:cNvPr>
          <p:cNvSpPr/>
          <p:nvPr/>
        </p:nvSpPr>
        <p:spPr>
          <a:xfrm>
            <a:off x="7612852" y="459219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72" name="橢圓 7">
            <a:extLst>
              <a:ext uri="{FF2B5EF4-FFF2-40B4-BE49-F238E27FC236}">
                <a16:creationId xmlns:a16="http://schemas.microsoft.com/office/drawing/2014/main" id="{AA0AA626-131E-3943-A8F4-25050F8E94D8}"/>
              </a:ext>
            </a:extLst>
          </p:cNvPr>
          <p:cNvSpPr/>
          <p:nvPr/>
        </p:nvSpPr>
        <p:spPr>
          <a:xfrm>
            <a:off x="5794937" y="459219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73" name="直線接點 8">
            <a:extLst>
              <a:ext uri="{FF2B5EF4-FFF2-40B4-BE49-F238E27FC236}">
                <a16:creationId xmlns:a16="http://schemas.microsoft.com/office/drawing/2014/main" id="{4A10E386-0382-FB48-B7EC-934819DC3880}"/>
              </a:ext>
            </a:extLst>
          </p:cNvPr>
          <p:cNvCxnSpPr>
            <a:stCxn id="172" idx="3"/>
            <a:endCxn id="176" idx="0"/>
          </p:cNvCxnSpPr>
          <p:nvPr/>
        </p:nvCxnSpPr>
        <p:spPr>
          <a:xfrm flipH="1">
            <a:off x="5356105" y="4938302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9">
            <a:extLst>
              <a:ext uri="{FF2B5EF4-FFF2-40B4-BE49-F238E27FC236}">
                <a16:creationId xmlns:a16="http://schemas.microsoft.com/office/drawing/2014/main" id="{06C9E7AA-0BBE-0742-B11F-406AE8CF8EEF}"/>
              </a:ext>
            </a:extLst>
          </p:cNvPr>
          <p:cNvCxnSpPr>
            <a:stCxn id="172" idx="5"/>
            <a:endCxn id="175" idx="0"/>
          </p:cNvCxnSpPr>
          <p:nvPr/>
        </p:nvCxnSpPr>
        <p:spPr>
          <a:xfrm>
            <a:off x="6125950" y="4938302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橢圓 10">
            <a:extLst>
              <a:ext uri="{FF2B5EF4-FFF2-40B4-BE49-F238E27FC236}">
                <a16:creationId xmlns:a16="http://schemas.microsoft.com/office/drawing/2014/main" id="{EA48E2E5-E380-9B41-84CB-FE636FE22F8D}"/>
              </a:ext>
            </a:extLst>
          </p:cNvPr>
          <p:cNvSpPr/>
          <p:nvPr/>
        </p:nvSpPr>
        <p:spPr>
          <a:xfrm>
            <a:off x="6441275" y="5188668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76" name="橢圓 11">
            <a:extLst>
              <a:ext uri="{FF2B5EF4-FFF2-40B4-BE49-F238E27FC236}">
                <a16:creationId xmlns:a16="http://schemas.microsoft.com/office/drawing/2014/main" id="{A8C46841-4CAF-8D4E-BFC8-C413968AE4D5}"/>
              </a:ext>
            </a:extLst>
          </p:cNvPr>
          <p:cNvSpPr/>
          <p:nvPr/>
        </p:nvSpPr>
        <p:spPr>
          <a:xfrm>
            <a:off x="5162202" y="5188669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直線接點 12">
            <a:extLst>
              <a:ext uri="{FF2B5EF4-FFF2-40B4-BE49-F238E27FC236}">
                <a16:creationId xmlns:a16="http://schemas.microsoft.com/office/drawing/2014/main" id="{F7EE639C-A3AE-BB43-8238-954CBC1B7F9D}"/>
              </a:ext>
            </a:extLst>
          </p:cNvPr>
          <p:cNvCxnSpPr>
            <a:stCxn id="176" idx="3"/>
            <a:endCxn id="180" idx="0"/>
          </p:cNvCxnSpPr>
          <p:nvPr/>
        </p:nvCxnSpPr>
        <p:spPr>
          <a:xfrm flipH="1">
            <a:off x="5000955" y="5534779"/>
            <a:ext cx="218040" cy="268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接點 13">
            <a:extLst>
              <a:ext uri="{FF2B5EF4-FFF2-40B4-BE49-F238E27FC236}">
                <a16:creationId xmlns:a16="http://schemas.microsoft.com/office/drawing/2014/main" id="{1ACCE90D-1569-5440-9B60-DA022FBB6DB9}"/>
              </a:ext>
            </a:extLst>
          </p:cNvPr>
          <p:cNvCxnSpPr>
            <a:stCxn id="176" idx="5"/>
            <a:endCxn id="179" idx="0"/>
          </p:cNvCxnSpPr>
          <p:nvPr/>
        </p:nvCxnSpPr>
        <p:spPr>
          <a:xfrm>
            <a:off x="5493215" y="5534779"/>
            <a:ext cx="231643" cy="268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橢圓 14">
            <a:extLst>
              <a:ext uri="{FF2B5EF4-FFF2-40B4-BE49-F238E27FC236}">
                <a16:creationId xmlns:a16="http://schemas.microsoft.com/office/drawing/2014/main" id="{95D032CA-CAEC-D34A-AEED-C688FF9C03CA}"/>
              </a:ext>
            </a:extLst>
          </p:cNvPr>
          <p:cNvSpPr/>
          <p:nvPr/>
        </p:nvSpPr>
        <p:spPr>
          <a:xfrm>
            <a:off x="5530955" y="580303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80" name="橢圓 15">
            <a:extLst>
              <a:ext uri="{FF2B5EF4-FFF2-40B4-BE49-F238E27FC236}">
                <a16:creationId xmlns:a16="http://schemas.microsoft.com/office/drawing/2014/main" id="{D21E840A-E252-4C41-AE3C-44DCF3EDAFDB}"/>
              </a:ext>
            </a:extLst>
          </p:cNvPr>
          <p:cNvSpPr/>
          <p:nvPr/>
        </p:nvSpPr>
        <p:spPr>
          <a:xfrm>
            <a:off x="4807052" y="580303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81" name="直線接點 16">
            <a:extLst>
              <a:ext uri="{FF2B5EF4-FFF2-40B4-BE49-F238E27FC236}">
                <a16:creationId xmlns:a16="http://schemas.microsoft.com/office/drawing/2014/main" id="{D68FC682-8B72-EA41-A8A1-AE8F3ACF68AA}"/>
              </a:ext>
            </a:extLst>
          </p:cNvPr>
          <p:cNvCxnSpPr>
            <a:stCxn id="175" idx="3"/>
            <a:endCxn id="182" idx="0"/>
          </p:cNvCxnSpPr>
          <p:nvPr/>
        </p:nvCxnSpPr>
        <p:spPr>
          <a:xfrm flipH="1">
            <a:off x="6281218" y="5534778"/>
            <a:ext cx="216850" cy="2761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橢圓 17">
            <a:extLst>
              <a:ext uri="{FF2B5EF4-FFF2-40B4-BE49-F238E27FC236}">
                <a16:creationId xmlns:a16="http://schemas.microsoft.com/office/drawing/2014/main" id="{BCB8E4BD-D909-5E47-9761-AC7C966F195C}"/>
              </a:ext>
            </a:extLst>
          </p:cNvPr>
          <p:cNvSpPr/>
          <p:nvPr/>
        </p:nvSpPr>
        <p:spPr>
          <a:xfrm>
            <a:off x="6087315" y="5810970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83" name="矩形 18">
            <a:extLst>
              <a:ext uri="{FF2B5EF4-FFF2-40B4-BE49-F238E27FC236}">
                <a16:creationId xmlns:a16="http://schemas.microsoft.com/office/drawing/2014/main" id="{B0D78A7D-9988-7246-ABA4-5231046151B4}"/>
              </a:ext>
            </a:extLst>
          </p:cNvPr>
          <p:cNvSpPr/>
          <p:nvPr/>
        </p:nvSpPr>
        <p:spPr>
          <a:xfrm>
            <a:off x="6677558" y="398706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solidFill>
                  <a:srgbClr val="0070C0"/>
                </a:solidFill>
              </a:rPr>
              <a:t>20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84" name="矩形 19">
            <a:extLst>
              <a:ext uri="{FF2B5EF4-FFF2-40B4-BE49-F238E27FC236}">
                <a16:creationId xmlns:a16="http://schemas.microsoft.com/office/drawing/2014/main" id="{E11F85BF-6892-BF43-8F4C-FADCAFC27E02}"/>
              </a:ext>
            </a:extLst>
          </p:cNvPr>
          <p:cNvSpPr/>
          <p:nvPr/>
        </p:nvSpPr>
        <p:spPr>
          <a:xfrm>
            <a:off x="5779488" y="460677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solidFill>
                  <a:srgbClr val="0070C0"/>
                </a:solidFill>
              </a:rPr>
              <a:t>11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85" name="矩形 20">
            <a:extLst>
              <a:ext uri="{FF2B5EF4-FFF2-40B4-BE49-F238E27FC236}">
                <a16:creationId xmlns:a16="http://schemas.microsoft.com/office/drawing/2014/main" id="{41879237-0547-424D-9E08-EA4C628ECE5F}"/>
              </a:ext>
            </a:extLst>
          </p:cNvPr>
          <p:cNvSpPr/>
          <p:nvPr/>
        </p:nvSpPr>
        <p:spPr>
          <a:xfrm>
            <a:off x="7597403" y="460677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186" name="矩形 21">
            <a:extLst>
              <a:ext uri="{FF2B5EF4-FFF2-40B4-BE49-F238E27FC236}">
                <a16:creationId xmlns:a16="http://schemas.microsoft.com/office/drawing/2014/main" id="{E1047775-DA2A-6349-90AD-6F0F213F5D8F}"/>
              </a:ext>
            </a:extLst>
          </p:cNvPr>
          <p:cNvSpPr/>
          <p:nvPr/>
        </p:nvSpPr>
        <p:spPr>
          <a:xfrm>
            <a:off x="5146753" y="520500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15</a:t>
            </a:r>
            <a:endParaRPr lang="zh-TW" altLang="en-US" dirty="0"/>
          </a:p>
        </p:txBody>
      </p:sp>
      <p:sp>
        <p:nvSpPr>
          <p:cNvPr id="187" name="矩形 22">
            <a:extLst>
              <a:ext uri="{FF2B5EF4-FFF2-40B4-BE49-F238E27FC236}">
                <a16:creationId xmlns:a16="http://schemas.microsoft.com/office/drawing/2014/main" id="{2BECFCA0-74CC-9848-82E7-201DFC0F10C7}"/>
              </a:ext>
            </a:extLst>
          </p:cNvPr>
          <p:cNvSpPr/>
          <p:nvPr/>
        </p:nvSpPr>
        <p:spPr>
          <a:xfrm>
            <a:off x="6484335" y="5221718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188" name="直線接點 23">
            <a:extLst>
              <a:ext uri="{FF2B5EF4-FFF2-40B4-BE49-F238E27FC236}">
                <a16:creationId xmlns:a16="http://schemas.microsoft.com/office/drawing/2014/main" id="{2296CAEF-D394-FE4A-BFEE-E3EDC6DB08E0}"/>
              </a:ext>
            </a:extLst>
          </p:cNvPr>
          <p:cNvCxnSpPr>
            <a:endCxn id="192" idx="0"/>
          </p:cNvCxnSpPr>
          <p:nvPr/>
        </p:nvCxnSpPr>
        <p:spPr>
          <a:xfrm flipH="1">
            <a:off x="7156721" y="4938307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接點 24">
            <a:extLst>
              <a:ext uri="{FF2B5EF4-FFF2-40B4-BE49-F238E27FC236}">
                <a16:creationId xmlns:a16="http://schemas.microsoft.com/office/drawing/2014/main" id="{B3111976-D74A-DB42-8452-0BA0CA4DF470}"/>
              </a:ext>
            </a:extLst>
          </p:cNvPr>
          <p:cNvCxnSpPr>
            <a:endCxn id="190" idx="0"/>
          </p:cNvCxnSpPr>
          <p:nvPr/>
        </p:nvCxnSpPr>
        <p:spPr>
          <a:xfrm>
            <a:off x="7943129" y="4938307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橢圓 25">
            <a:extLst>
              <a:ext uri="{FF2B5EF4-FFF2-40B4-BE49-F238E27FC236}">
                <a16:creationId xmlns:a16="http://schemas.microsoft.com/office/drawing/2014/main" id="{E812370C-72ED-954D-8E88-F3A8B0978705}"/>
              </a:ext>
            </a:extLst>
          </p:cNvPr>
          <p:cNvSpPr/>
          <p:nvPr/>
        </p:nvSpPr>
        <p:spPr>
          <a:xfrm>
            <a:off x="8258454" y="518867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91" name="矩形 26">
            <a:extLst>
              <a:ext uri="{FF2B5EF4-FFF2-40B4-BE49-F238E27FC236}">
                <a16:creationId xmlns:a16="http://schemas.microsoft.com/office/drawing/2014/main" id="{9A0C9803-81A5-524C-BDA1-2BF97A1632C0}"/>
              </a:ext>
            </a:extLst>
          </p:cNvPr>
          <p:cNvSpPr/>
          <p:nvPr/>
        </p:nvSpPr>
        <p:spPr>
          <a:xfrm>
            <a:off x="7022441" y="520500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192" name="橢圓 27">
            <a:extLst>
              <a:ext uri="{FF2B5EF4-FFF2-40B4-BE49-F238E27FC236}">
                <a16:creationId xmlns:a16="http://schemas.microsoft.com/office/drawing/2014/main" id="{10E2D22E-0012-924C-8ECB-527CDEA0B25C}"/>
              </a:ext>
            </a:extLst>
          </p:cNvPr>
          <p:cNvSpPr/>
          <p:nvPr/>
        </p:nvSpPr>
        <p:spPr>
          <a:xfrm>
            <a:off x="6962818" y="518692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93" name="矩形 28">
            <a:extLst>
              <a:ext uri="{FF2B5EF4-FFF2-40B4-BE49-F238E27FC236}">
                <a16:creationId xmlns:a16="http://schemas.microsoft.com/office/drawing/2014/main" id="{3A0FFDD0-E1C3-E441-AE2F-73BFD2F5F765}"/>
              </a:ext>
            </a:extLst>
          </p:cNvPr>
          <p:cNvSpPr/>
          <p:nvPr/>
        </p:nvSpPr>
        <p:spPr>
          <a:xfrm>
            <a:off x="8301514" y="5201802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94" name="矩形 29">
            <a:extLst>
              <a:ext uri="{FF2B5EF4-FFF2-40B4-BE49-F238E27FC236}">
                <a16:creationId xmlns:a16="http://schemas.microsoft.com/office/drawing/2014/main" id="{16A1C076-A037-8E45-ABDD-F425F79BEB8E}"/>
              </a:ext>
            </a:extLst>
          </p:cNvPr>
          <p:cNvSpPr/>
          <p:nvPr/>
        </p:nvSpPr>
        <p:spPr>
          <a:xfrm>
            <a:off x="4791603" y="5821112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195" name="矩形 30">
            <a:extLst>
              <a:ext uri="{FF2B5EF4-FFF2-40B4-BE49-F238E27FC236}">
                <a16:creationId xmlns:a16="http://schemas.microsoft.com/office/drawing/2014/main" id="{4F519029-B570-7F43-9386-43AF723056D4}"/>
              </a:ext>
            </a:extLst>
          </p:cNvPr>
          <p:cNvSpPr/>
          <p:nvPr/>
        </p:nvSpPr>
        <p:spPr>
          <a:xfrm>
            <a:off x="5570868" y="582905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96" name="矩形 31">
            <a:extLst>
              <a:ext uri="{FF2B5EF4-FFF2-40B4-BE49-F238E27FC236}">
                <a16:creationId xmlns:a16="http://schemas.microsoft.com/office/drawing/2014/main" id="{14CB1E1D-841B-AC4C-B623-121CA975DD2C}"/>
              </a:ext>
            </a:extLst>
          </p:cNvPr>
          <p:cNvSpPr/>
          <p:nvPr/>
        </p:nvSpPr>
        <p:spPr>
          <a:xfrm>
            <a:off x="6130375" y="583329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97" name="矩形 32">
            <a:extLst>
              <a:ext uri="{FF2B5EF4-FFF2-40B4-BE49-F238E27FC236}">
                <a16:creationId xmlns:a16="http://schemas.microsoft.com/office/drawing/2014/main" id="{F0EF58D6-9212-8042-9ACA-6F5CE886C0D1}"/>
              </a:ext>
            </a:extLst>
          </p:cNvPr>
          <p:cNvSpPr/>
          <p:nvPr/>
        </p:nvSpPr>
        <p:spPr>
          <a:xfrm>
            <a:off x="6492393" y="382037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98" name="矩形 33">
            <a:extLst>
              <a:ext uri="{FF2B5EF4-FFF2-40B4-BE49-F238E27FC236}">
                <a16:creationId xmlns:a16="http://schemas.microsoft.com/office/drawing/2014/main" id="{B2CABFC3-0782-FD48-B903-F0831A93F819}"/>
              </a:ext>
            </a:extLst>
          </p:cNvPr>
          <p:cNvSpPr/>
          <p:nvPr/>
        </p:nvSpPr>
        <p:spPr>
          <a:xfrm>
            <a:off x="5594323" y="444008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99" name="矩形 34">
            <a:extLst>
              <a:ext uri="{FF2B5EF4-FFF2-40B4-BE49-F238E27FC236}">
                <a16:creationId xmlns:a16="http://schemas.microsoft.com/office/drawing/2014/main" id="{C0BFD48B-603A-FF4A-A34A-B506D759CBC9}"/>
              </a:ext>
            </a:extLst>
          </p:cNvPr>
          <p:cNvSpPr/>
          <p:nvPr/>
        </p:nvSpPr>
        <p:spPr>
          <a:xfrm>
            <a:off x="7412238" y="444008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0" name="矩形 35">
            <a:extLst>
              <a:ext uri="{FF2B5EF4-FFF2-40B4-BE49-F238E27FC236}">
                <a16:creationId xmlns:a16="http://schemas.microsoft.com/office/drawing/2014/main" id="{C171E32B-CEC2-7E41-B92F-6A7319A824D7}"/>
              </a:ext>
            </a:extLst>
          </p:cNvPr>
          <p:cNvSpPr/>
          <p:nvPr/>
        </p:nvSpPr>
        <p:spPr>
          <a:xfrm>
            <a:off x="4961588" y="503831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1" name="矩形 36">
            <a:extLst>
              <a:ext uri="{FF2B5EF4-FFF2-40B4-BE49-F238E27FC236}">
                <a16:creationId xmlns:a16="http://schemas.microsoft.com/office/drawing/2014/main" id="{2986E135-A696-C742-9F2A-B7F217C739F9}"/>
              </a:ext>
            </a:extLst>
          </p:cNvPr>
          <p:cNvSpPr/>
          <p:nvPr/>
        </p:nvSpPr>
        <p:spPr>
          <a:xfrm>
            <a:off x="6240661" y="5055030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2" name="矩形 37">
            <a:extLst>
              <a:ext uri="{FF2B5EF4-FFF2-40B4-BE49-F238E27FC236}">
                <a16:creationId xmlns:a16="http://schemas.microsoft.com/office/drawing/2014/main" id="{EF001AE9-ECB6-3B48-A97A-422DCAF3B371}"/>
              </a:ext>
            </a:extLst>
          </p:cNvPr>
          <p:cNvSpPr/>
          <p:nvPr/>
        </p:nvSpPr>
        <p:spPr>
          <a:xfrm>
            <a:off x="6778767" y="505464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3" name="矩形 38">
            <a:extLst>
              <a:ext uri="{FF2B5EF4-FFF2-40B4-BE49-F238E27FC236}">
                <a16:creationId xmlns:a16="http://schemas.microsoft.com/office/drawing/2014/main" id="{FE9C79C5-56BA-0C42-A150-89AAE098757F}"/>
              </a:ext>
            </a:extLst>
          </p:cNvPr>
          <p:cNvSpPr/>
          <p:nvPr/>
        </p:nvSpPr>
        <p:spPr>
          <a:xfrm>
            <a:off x="8057840" y="505144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7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4" name="矩形 39">
            <a:extLst>
              <a:ext uri="{FF2B5EF4-FFF2-40B4-BE49-F238E27FC236}">
                <a16:creationId xmlns:a16="http://schemas.microsoft.com/office/drawing/2014/main" id="{48D69975-A152-C747-BC8A-BEDF41B9F6F8}"/>
              </a:ext>
            </a:extLst>
          </p:cNvPr>
          <p:cNvSpPr/>
          <p:nvPr/>
        </p:nvSpPr>
        <p:spPr>
          <a:xfrm>
            <a:off x="4606438" y="565442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8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5" name="矩形 40">
            <a:extLst>
              <a:ext uri="{FF2B5EF4-FFF2-40B4-BE49-F238E27FC236}">
                <a16:creationId xmlns:a16="http://schemas.microsoft.com/office/drawing/2014/main" id="{3ABB0335-F616-AE4E-A1E0-36859ABDEB76}"/>
              </a:ext>
            </a:extLst>
          </p:cNvPr>
          <p:cNvSpPr/>
          <p:nvPr/>
        </p:nvSpPr>
        <p:spPr>
          <a:xfrm>
            <a:off x="5327194" y="566236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9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6" name="矩形 41">
            <a:extLst>
              <a:ext uri="{FF2B5EF4-FFF2-40B4-BE49-F238E27FC236}">
                <a16:creationId xmlns:a16="http://schemas.microsoft.com/office/drawing/2014/main" id="{BA3D1E32-79DD-7E4F-95E7-2F47B5F99199}"/>
              </a:ext>
            </a:extLst>
          </p:cNvPr>
          <p:cNvSpPr/>
          <p:nvPr/>
        </p:nvSpPr>
        <p:spPr>
          <a:xfrm>
            <a:off x="5847428" y="566660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7" name="矩形 42">
            <a:extLst>
              <a:ext uri="{FF2B5EF4-FFF2-40B4-BE49-F238E27FC236}">
                <a16:creationId xmlns:a16="http://schemas.microsoft.com/office/drawing/2014/main" id="{1B4AF476-7437-C14B-A93C-253C9FD549E1}"/>
              </a:ext>
            </a:extLst>
          </p:cNvPr>
          <p:cNvSpPr/>
          <p:nvPr/>
        </p:nvSpPr>
        <p:spPr>
          <a:xfrm>
            <a:off x="6169727" y="4553825"/>
            <a:ext cx="24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矩形 59">
            <a:extLst>
              <a:ext uri="{FF2B5EF4-FFF2-40B4-BE49-F238E27FC236}">
                <a16:creationId xmlns:a16="http://schemas.microsoft.com/office/drawing/2014/main" id="{E58DEEFC-D52C-9142-9CE8-A1F114227156}"/>
              </a:ext>
            </a:extLst>
          </p:cNvPr>
          <p:cNvSpPr/>
          <p:nvPr/>
        </p:nvSpPr>
        <p:spPr>
          <a:xfrm>
            <a:off x="5125807" y="2346236"/>
            <a:ext cx="31105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Swap the largest of the three blanks with the parent node above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AE355C7B-0730-1849-BBF7-C1A324694760}"/>
              </a:ext>
            </a:extLst>
          </p:cNvPr>
          <p:cNvSpPr/>
          <p:nvPr/>
        </p:nvSpPr>
        <p:spPr>
          <a:xfrm rot="2967989">
            <a:off x="4304521" y="3383219"/>
            <a:ext cx="874706" cy="1652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1235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DC10-AD05-924E-B0EE-F0C02A36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Binary Tree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F1AB4-43D3-3241-8988-2F22EC90C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tree whose elements have at most 2 children is called a binary tree. </a:t>
            </a:r>
          </a:p>
          <a:p>
            <a:r>
              <a:rPr lang="en-US" dirty="0"/>
              <a:t>Since each element in a binary tree can have only 2 children, we typically name them the left and right child.</a:t>
            </a:r>
          </a:p>
          <a:p>
            <a:pPr fontAlgn="base"/>
            <a:r>
              <a:rPr lang="en-US" dirty="0"/>
              <a:t>A Binary Tree node contains following parts.</a:t>
            </a:r>
          </a:p>
          <a:p>
            <a:pPr lvl="1" fontAlgn="base"/>
            <a:r>
              <a:rPr lang="en-US" sz="2800" dirty="0"/>
              <a:t>Data</a:t>
            </a:r>
          </a:p>
          <a:p>
            <a:pPr lvl="1" fontAlgn="base"/>
            <a:r>
              <a:rPr lang="en-US" sz="2800" dirty="0"/>
              <a:t>Pointer to left child</a:t>
            </a:r>
          </a:p>
          <a:p>
            <a:pPr lvl="1" fontAlgn="base"/>
            <a:r>
              <a:rPr lang="en-US" sz="2800" dirty="0"/>
              <a:t>Pointer to right child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3197F-55B3-3D42-8A9B-BB758BF4E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</a:t>
            </a:fld>
            <a:endParaRPr lang="en-T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918DB-4FFD-AA46-A3DA-E2617AF3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064" y="3525519"/>
            <a:ext cx="4352620" cy="3254101"/>
          </a:xfrm>
          <a:prstGeom prst="rect">
            <a:avLst/>
          </a:prstGeom>
        </p:spPr>
      </p:pic>
      <p:cxnSp>
        <p:nvCxnSpPr>
          <p:cNvPr id="6" name="直線接點 11">
            <a:extLst>
              <a:ext uri="{FF2B5EF4-FFF2-40B4-BE49-F238E27FC236}">
                <a16:creationId xmlns:a16="http://schemas.microsoft.com/office/drawing/2014/main" id="{1BD180DB-EABD-254F-A61B-60E5D1F0EDD5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1431321" y="5142698"/>
            <a:ext cx="330644" cy="3505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13">
            <a:extLst>
              <a:ext uri="{FF2B5EF4-FFF2-40B4-BE49-F238E27FC236}">
                <a16:creationId xmlns:a16="http://schemas.microsoft.com/office/drawing/2014/main" id="{25B8958D-54C9-734A-B579-DC8D6E017A8F}"/>
              </a:ext>
            </a:extLst>
          </p:cNvPr>
          <p:cNvCxnSpPr>
            <a:stCxn id="8" idx="5"/>
            <a:endCxn id="9" idx="0"/>
          </p:cNvCxnSpPr>
          <p:nvPr/>
        </p:nvCxnSpPr>
        <p:spPr>
          <a:xfrm>
            <a:off x="2047732" y="5142698"/>
            <a:ext cx="417732" cy="3505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213D0DAD-696A-D84A-A336-1090F6321038}"/>
              </a:ext>
            </a:extLst>
          </p:cNvPr>
          <p:cNvSpPr/>
          <p:nvPr/>
        </p:nvSpPr>
        <p:spPr>
          <a:xfrm>
            <a:off x="1702781" y="4796590"/>
            <a:ext cx="404135" cy="4054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ACB416A-1D21-1844-BECB-4B2376CE1759}"/>
              </a:ext>
            </a:extLst>
          </p:cNvPr>
          <p:cNvSpPr/>
          <p:nvPr/>
        </p:nvSpPr>
        <p:spPr>
          <a:xfrm>
            <a:off x="2263396" y="5493275"/>
            <a:ext cx="404135" cy="4054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567E050-B430-DE48-8B2A-9A5C3BFE8515}"/>
              </a:ext>
            </a:extLst>
          </p:cNvPr>
          <p:cNvSpPr/>
          <p:nvPr/>
        </p:nvSpPr>
        <p:spPr>
          <a:xfrm>
            <a:off x="1229253" y="5493276"/>
            <a:ext cx="404135" cy="4054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B10CD5-3E00-2349-BA08-8604902DA20C}"/>
              </a:ext>
            </a:extLst>
          </p:cNvPr>
          <p:cNvSpPr/>
          <p:nvPr/>
        </p:nvSpPr>
        <p:spPr>
          <a:xfrm>
            <a:off x="2134136" y="4782744"/>
            <a:ext cx="1721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parent node</a:t>
            </a:r>
            <a:endParaRPr lang="en-TW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72028E-3AC4-4F4D-9FEF-A57C56F04C59}"/>
              </a:ext>
            </a:extLst>
          </p:cNvPr>
          <p:cNvSpPr/>
          <p:nvPr/>
        </p:nvSpPr>
        <p:spPr>
          <a:xfrm>
            <a:off x="145322" y="5951291"/>
            <a:ext cx="1907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children node</a:t>
            </a:r>
            <a:endParaRPr lang="en-TW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CD4F53-9518-6247-BA07-B366594DFC0C}"/>
              </a:ext>
            </a:extLst>
          </p:cNvPr>
          <p:cNvSpPr/>
          <p:nvPr/>
        </p:nvSpPr>
        <p:spPr>
          <a:xfrm>
            <a:off x="2181587" y="5951290"/>
            <a:ext cx="1907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children node</a:t>
            </a:r>
          </a:p>
        </p:txBody>
      </p:sp>
    </p:spTree>
    <p:extLst>
      <p:ext uri="{BB962C8B-B14F-4D97-AF65-F5344CB8AC3E}">
        <p14:creationId xmlns:p14="http://schemas.microsoft.com/office/powerpoint/2010/main" val="2393599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圓角矩形 62">
            <a:extLst>
              <a:ext uri="{FF2B5EF4-FFF2-40B4-BE49-F238E27FC236}">
                <a16:creationId xmlns:a16="http://schemas.microsoft.com/office/drawing/2014/main" id="{7A801D99-ED4B-7940-9D40-0465DAC02130}"/>
              </a:ext>
            </a:extLst>
          </p:cNvPr>
          <p:cNvSpPr/>
          <p:nvPr/>
        </p:nvSpPr>
        <p:spPr>
          <a:xfrm>
            <a:off x="442276" y="2410453"/>
            <a:ext cx="2041026" cy="11722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Another Example of HEAPIFY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2. </a:t>
            </a:r>
            <a:r>
              <a:rPr lang="en-US" altLang="zh-TW" b="1" dirty="0">
                <a:solidFill>
                  <a:srgbClr val="FF0000"/>
                </a:solidFill>
              </a:rPr>
              <a:t>HEAPIFY(A, 2)</a:t>
            </a:r>
            <a:endParaRPr lang="en-US" altLang="zh-TW" dirty="0"/>
          </a:p>
        </p:txBody>
      </p:sp>
      <p:cxnSp>
        <p:nvCxnSpPr>
          <p:cNvPr id="85" name="直線接點 3">
            <a:extLst>
              <a:ext uri="{FF2B5EF4-FFF2-40B4-BE49-F238E27FC236}">
                <a16:creationId xmlns:a16="http://schemas.microsoft.com/office/drawing/2014/main" id="{D2DD56C4-5676-ED40-ABE1-3D6D683D783B}"/>
              </a:ext>
            </a:extLst>
          </p:cNvPr>
          <p:cNvCxnSpPr>
            <a:stCxn id="87" idx="3"/>
            <a:endCxn id="89" idx="0"/>
          </p:cNvCxnSpPr>
          <p:nvPr/>
        </p:nvCxnSpPr>
        <p:spPr>
          <a:xfrm flipH="1">
            <a:off x="1624064" y="2252397"/>
            <a:ext cx="760960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4">
            <a:extLst>
              <a:ext uri="{FF2B5EF4-FFF2-40B4-BE49-F238E27FC236}">
                <a16:creationId xmlns:a16="http://schemas.microsoft.com/office/drawing/2014/main" id="{FB25B4CB-9173-B848-A7A1-317F119E39EA}"/>
              </a:ext>
            </a:extLst>
          </p:cNvPr>
          <p:cNvCxnSpPr>
            <a:stCxn id="87" idx="5"/>
            <a:endCxn id="88" idx="0"/>
          </p:cNvCxnSpPr>
          <p:nvPr/>
        </p:nvCxnSpPr>
        <p:spPr>
          <a:xfrm>
            <a:off x="2659244" y="2252397"/>
            <a:ext cx="782735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橢圓 5">
            <a:extLst>
              <a:ext uri="{FF2B5EF4-FFF2-40B4-BE49-F238E27FC236}">
                <a16:creationId xmlns:a16="http://schemas.microsoft.com/office/drawing/2014/main" id="{0A7B771D-737D-CD41-93FB-EE0C7B5D550F}"/>
              </a:ext>
            </a:extLst>
          </p:cNvPr>
          <p:cNvSpPr/>
          <p:nvPr/>
        </p:nvSpPr>
        <p:spPr>
          <a:xfrm>
            <a:off x="2328231" y="1906287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橢圓 6">
            <a:extLst>
              <a:ext uri="{FF2B5EF4-FFF2-40B4-BE49-F238E27FC236}">
                <a16:creationId xmlns:a16="http://schemas.microsoft.com/office/drawing/2014/main" id="{4FEC03AA-A16E-6C44-ABAF-F167D4FC3B10}"/>
              </a:ext>
            </a:extLst>
          </p:cNvPr>
          <p:cNvSpPr/>
          <p:nvPr/>
        </p:nvSpPr>
        <p:spPr>
          <a:xfrm>
            <a:off x="3248076" y="252949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89" name="橢圓 7">
            <a:extLst>
              <a:ext uri="{FF2B5EF4-FFF2-40B4-BE49-F238E27FC236}">
                <a16:creationId xmlns:a16="http://schemas.microsoft.com/office/drawing/2014/main" id="{391260E5-DD6B-C249-A79F-EAF2E8883F0E}"/>
              </a:ext>
            </a:extLst>
          </p:cNvPr>
          <p:cNvSpPr/>
          <p:nvPr/>
        </p:nvSpPr>
        <p:spPr>
          <a:xfrm>
            <a:off x="1430161" y="252949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直線接點 8">
            <a:extLst>
              <a:ext uri="{FF2B5EF4-FFF2-40B4-BE49-F238E27FC236}">
                <a16:creationId xmlns:a16="http://schemas.microsoft.com/office/drawing/2014/main" id="{697D0A6E-3D62-5748-90C4-26A569D30BCC}"/>
              </a:ext>
            </a:extLst>
          </p:cNvPr>
          <p:cNvCxnSpPr>
            <a:stCxn id="89" idx="3"/>
            <a:endCxn id="93" idx="0"/>
          </p:cNvCxnSpPr>
          <p:nvPr/>
        </p:nvCxnSpPr>
        <p:spPr>
          <a:xfrm flipH="1">
            <a:off x="991329" y="2875606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">
            <a:extLst>
              <a:ext uri="{FF2B5EF4-FFF2-40B4-BE49-F238E27FC236}">
                <a16:creationId xmlns:a16="http://schemas.microsoft.com/office/drawing/2014/main" id="{1EC796DC-DFC7-2147-8F01-A0A0284605EC}"/>
              </a:ext>
            </a:extLst>
          </p:cNvPr>
          <p:cNvCxnSpPr>
            <a:stCxn id="89" idx="5"/>
            <a:endCxn id="92" idx="0"/>
          </p:cNvCxnSpPr>
          <p:nvPr/>
        </p:nvCxnSpPr>
        <p:spPr>
          <a:xfrm>
            <a:off x="1761174" y="2875606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橢圓 10">
            <a:extLst>
              <a:ext uri="{FF2B5EF4-FFF2-40B4-BE49-F238E27FC236}">
                <a16:creationId xmlns:a16="http://schemas.microsoft.com/office/drawing/2014/main" id="{293AA1F7-2242-644C-B11E-DA127C6A74BD}"/>
              </a:ext>
            </a:extLst>
          </p:cNvPr>
          <p:cNvSpPr/>
          <p:nvPr/>
        </p:nvSpPr>
        <p:spPr>
          <a:xfrm>
            <a:off x="2076499" y="312597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93" name="橢圓 11">
            <a:extLst>
              <a:ext uri="{FF2B5EF4-FFF2-40B4-BE49-F238E27FC236}">
                <a16:creationId xmlns:a16="http://schemas.microsoft.com/office/drawing/2014/main" id="{B61FFC7A-6480-4B40-8F7E-AA92E559D66D}"/>
              </a:ext>
            </a:extLst>
          </p:cNvPr>
          <p:cNvSpPr/>
          <p:nvPr/>
        </p:nvSpPr>
        <p:spPr>
          <a:xfrm>
            <a:off x="797426" y="312597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直線接點 12">
            <a:extLst>
              <a:ext uri="{FF2B5EF4-FFF2-40B4-BE49-F238E27FC236}">
                <a16:creationId xmlns:a16="http://schemas.microsoft.com/office/drawing/2014/main" id="{3D249B9C-0077-224B-9DE1-1737BCCF17F2}"/>
              </a:ext>
            </a:extLst>
          </p:cNvPr>
          <p:cNvCxnSpPr>
            <a:stCxn id="93" idx="3"/>
            <a:endCxn id="97" idx="0"/>
          </p:cNvCxnSpPr>
          <p:nvPr/>
        </p:nvCxnSpPr>
        <p:spPr>
          <a:xfrm flipH="1">
            <a:off x="636179" y="3472083"/>
            <a:ext cx="218040" cy="268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13">
            <a:extLst>
              <a:ext uri="{FF2B5EF4-FFF2-40B4-BE49-F238E27FC236}">
                <a16:creationId xmlns:a16="http://schemas.microsoft.com/office/drawing/2014/main" id="{3F54C98A-2070-9A4D-B768-385059A4EB61}"/>
              </a:ext>
            </a:extLst>
          </p:cNvPr>
          <p:cNvCxnSpPr>
            <a:stCxn id="93" idx="5"/>
            <a:endCxn id="96" idx="0"/>
          </p:cNvCxnSpPr>
          <p:nvPr/>
        </p:nvCxnSpPr>
        <p:spPr>
          <a:xfrm>
            <a:off x="1128439" y="3472083"/>
            <a:ext cx="231643" cy="268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橢圓 14">
            <a:extLst>
              <a:ext uri="{FF2B5EF4-FFF2-40B4-BE49-F238E27FC236}">
                <a16:creationId xmlns:a16="http://schemas.microsoft.com/office/drawing/2014/main" id="{9E7B681E-B921-7E4E-9516-7055AD062254}"/>
              </a:ext>
            </a:extLst>
          </p:cNvPr>
          <p:cNvSpPr/>
          <p:nvPr/>
        </p:nvSpPr>
        <p:spPr>
          <a:xfrm>
            <a:off x="1166179" y="374033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97" name="橢圓 15">
            <a:extLst>
              <a:ext uri="{FF2B5EF4-FFF2-40B4-BE49-F238E27FC236}">
                <a16:creationId xmlns:a16="http://schemas.microsoft.com/office/drawing/2014/main" id="{B18306B2-C3BD-C443-99C6-E4627DC7D83C}"/>
              </a:ext>
            </a:extLst>
          </p:cNvPr>
          <p:cNvSpPr/>
          <p:nvPr/>
        </p:nvSpPr>
        <p:spPr>
          <a:xfrm>
            <a:off x="442276" y="374033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98" name="直線接點 16">
            <a:extLst>
              <a:ext uri="{FF2B5EF4-FFF2-40B4-BE49-F238E27FC236}">
                <a16:creationId xmlns:a16="http://schemas.microsoft.com/office/drawing/2014/main" id="{BF7A2AAD-6FB4-DE41-BD79-9AD5F5183079}"/>
              </a:ext>
            </a:extLst>
          </p:cNvPr>
          <p:cNvCxnSpPr>
            <a:stCxn id="92" idx="3"/>
            <a:endCxn id="99" idx="0"/>
          </p:cNvCxnSpPr>
          <p:nvPr/>
        </p:nvCxnSpPr>
        <p:spPr>
          <a:xfrm flipH="1">
            <a:off x="1916442" y="3472082"/>
            <a:ext cx="216850" cy="2761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橢圓 17">
            <a:extLst>
              <a:ext uri="{FF2B5EF4-FFF2-40B4-BE49-F238E27FC236}">
                <a16:creationId xmlns:a16="http://schemas.microsoft.com/office/drawing/2014/main" id="{99602450-3B04-B045-AC49-9F6B304DB29A}"/>
              </a:ext>
            </a:extLst>
          </p:cNvPr>
          <p:cNvSpPr/>
          <p:nvPr/>
        </p:nvSpPr>
        <p:spPr>
          <a:xfrm>
            <a:off x="1722539" y="374827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0" name="矩形 18">
            <a:extLst>
              <a:ext uri="{FF2B5EF4-FFF2-40B4-BE49-F238E27FC236}">
                <a16:creationId xmlns:a16="http://schemas.microsoft.com/office/drawing/2014/main" id="{779824EF-1946-704F-8228-004FB9F7C53D}"/>
              </a:ext>
            </a:extLst>
          </p:cNvPr>
          <p:cNvSpPr/>
          <p:nvPr/>
        </p:nvSpPr>
        <p:spPr>
          <a:xfrm>
            <a:off x="2312782" y="1924367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20</a:t>
            </a:r>
            <a:endParaRPr lang="zh-TW" altLang="en-US" dirty="0"/>
          </a:p>
        </p:txBody>
      </p:sp>
      <p:sp>
        <p:nvSpPr>
          <p:cNvPr id="101" name="矩形 19">
            <a:extLst>
              <a:ext uri="{FF2B5EF4-FFF2-40B4-BE49-F238E27FC236}">
                <a16:creationId xmlns:a16="http://schemas.microsoft.com/office/drawing/2014/main" id="{9230AF97-CEB2-CB4D-9AFB-05AA1C11883A}"/>
              </a:ext>
            </a:extLst>
          </p:cNvPr>
          <p:cNvSpPr/>
          <p:nvPr/>
        </p:nvSpPr>
        <p:spPr>
          <a:xfrm>
            <a:off x="1414712" y="2544075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11</a:t>
            </a:r>
            <a:endParaRPr lang="zh-TW" altLang="en-US" dirty="0"/>
          </a:p>
        </p:txBody>
      </p:sp>
      <p:sp>
        <p:nvSpPr>
          <p:cNvPr id="102" name="矩形 20">
            <a:extLst>
              <a:ext uri="{FF2B5EF4-FFF2-40B4-BE49-F238E27FC236}">
                <a16:creationId xmlns:a16="http://schemas.microsoft.com/office/drawing/2014/main" id="{DC0361B0-EF2A-454A-A883-B0448ADE3A7A}"/>
              </a:ext>
            </a:extLst>
          </p:cNvPr>
          <p:cNvSpPr/>
          <p:nvPr/>
        </p:nvSpPr>
        <p:spPr>
          <a:xfrm>
            <a:off x="3232627" y="2544075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103" name="矩形 21">
            <a:extLst>
              <a:ext uri="{FF2B5EF4-FFF2-40B4-BE49-F238E27FC236}">
                <a16:creationId xmlns:a16="http://schemas.microsoft.com/office/drawing/2014/main" id="{3ED64821-B2F6-9243-8364-3F4758EDCA98}"/>
              </a:ext>
            </a:extLst>
          </p:cNvPr>
          <p:cNvSpPr/>
          <p:nvPr/>
        </p:nvSpPr>
        <p:spPr>
          <a:xfrm>
            <a:off x="781977" y="3142305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15</a:t>
            </a:r>
            <a:endParaRPr lang="zh-TW" altLang="en-US" dirty="0"/>
          </a:p>
        </p:txBody>
      </p:sp>
      <p:sp>
        <p:nvSpPr>
          <p:cNvPr id="104" name="矩形 22">
            <a:extLst>
              <a:ext uri="{FF2B5EF4-FFF2-40B4-BE49-F238E27FC236}">
                <a16:creationId xmlns:a16="http://schemas.microsoft.com/office/drawing/2014/main" id="{A1310FA3-063D-9249-9674-DF8D3E4F3807}"/>
              </a:ext>
            </a:extLst>
          </p:cNvPr>
          <p:cNvSpPr/>
          <p:nvPr/>
        </p:nvSpPr>
        <p:spPr>
          <a:xfrm>
            <a:off x="2119559" y="3159022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105" name="直線接點 23">
            <a:extLst>
              <a:ext uri="{FF2B5EF4-FFF2-40B4-BE49-F238E27FC236}">
                <a16:creationId xmlns:a16="http://schemas.microsoft.com/office/drawing/2014/main" id="{873CA688-55A5-5B46-A863-7F739243D9A3}"/>
              </a:ext>
            </a:extLst>
          </p:cNvPr>
          <p:cNvCxnSpPr>
            <a:endCxn id="109" idx="0"/>
          </p:cNvCxnSpPr>
          <p:nvPr/>
        </p:nvCxnSpPr>
        <p:spPr>
          <a:xfrm flipH="1">
            <a:off x="2791945" y="2875611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24">
            <a:extLst>
              <a:ext uri="{FF2B5EF4-FFF2-40B4-BE49-F238E27FC236}">
                <a16:creationId xmlns:a16="http://schemas.microsoft.com/office/drawing/2014/main" id="{013CC7AA-F97B-B743-B041-757F7B7189C5}"/>
              </a:ext>
            </a:extLst>
          </p:cNvPr>
          <p:cNvCxnSpPr>
            <a:endCxn id="107" idx="0"/>
          </p:cNvCxnSpPr>
          <p:nvPr/>
        </p:nvCxnSpPr>
        <p:spPr>
          <a:xfrm>
            <a:off x="3578353" y="2875611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橢圓 25">
            <a:extLst>
              <a:ext uri="{FF2B5EF4-FFF2-40B4-BE49-F238E27FC236}">
                <a16:creationId xmlns:a16="http://schemas.microsoft.com/office/drawing/2014/main" id="{415CAC43-4634-0F4F-8092-91C675748762}"/>
              </a:ext>
            </a:extLst>
          </p:cNvPr>
          <p:cNvSpPr/>
          <p:nvPr/>
        </p:nvSpPr>
        <p:spPr>
          <a:xfrm>
            <a:off x="3893678" y="3125977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8" name="矩形 26">
            <a:extLst>
              <a:ext uri="{FF2B5EF4-FFF2-40B4-BE49-F238E27FC236}">
                <a16:creationId xmlns:a16="http://schemas.microsoft.com/office/drawing/2014/main" id="{70412C4C-13F7-254D-8ABC-6A1188ECCC2B}"/>
              </a:ext>
            </a:extLst>
          </p:cNvPr>
          <p:cNvSpPr/>
          <p:nvPr/>
        </p:nvSpPr>
        <p:spPr>
          <a:xfrm>
            <a:off x="2657665" y="314231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109" name="橢圓 27">
            <a:extLst>
              <a:ext uri="{FF2B5EF4-FFF2-40B4-BE49-F238E27FC236}">
                <a16:creationId xmlns:a16="http://schemas.microsoft.com/office/drawing/2014/main" id="{B2041D76-3E53-2E43-912D-69589F1743FC}"/>
              </a:ext>
            </a:extLst>
          </p:cNvPr>
          <p:cNvSpPr/>
          <p:nvPr/>
        </p:nvSpPr>
        <p:spPr>
          <a:xfrm>
            <a:off x="2598042" y="3124229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10" name="矩形 28">
            <a:extLst>
              <a:ext uri="{FF2B5EF4-FFF2-40B4-BE49-F238E27FC236}">
                <a16:creationId xmlns:a16="http://schemas.microsoft.com/office/drawing/2014/main" id="{664B5B1B-88E7-2944-8990-757C2CDD2F44}"/>
              </a:ext>
            </a:extLst>
          </p:cNvPr>
          <p:cNvSpPr/>
          <p:nvPr/>
        </p:nvSpPr>
        <p:spPr>
          <a:xfrm>
            <a:off x="3936738" y="313910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11" name="矩形 29">
            <a:extLst>
              <a:ext uri="{FF2B5EF4-FFF2-40B4-BE49-F238E27FC236}">
                <a16:creationId xmlns:a16="http://schemas.microsoft.com/office/drawing/2014/main" id="{209329C7-D592-7E43-9B43-E02F13FEAE34}"/>
              </a:ext>
            </a:extLst>
          </p:cNvPr>
          <p:cNvSpPr/>
          <p:nvPr/>
        </p:nvSpPr>
        <p:spPr>
          <a:xfrm>
            <a:off x="426827" y="375841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112" name="矩形 30">
            <a:extLst>
              <a:ext uri="{FF2B5EF4-FFF2-40B4-BE49-F238E27FC236}">
                <a16:creationId xmlns:a16="http://schemas.microsoft.com/office/drawing/2014/main" id="{4840B705-27C2-F844-ACA3-5F5F9A06E2D7}"/>
              </a:ext>
            </a:extLst>
          </p:cNvPr>
          <p:cNvSpPr/>
          <p:nvPr/>
        </p:nvSpPr>
        <p:spPr>
          <a:xfrm>
            <a:off x="1206092" y="376635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13" name="矩形 31">
            <a:extLst>
              <a:ext uri="{FF2B5EF4-FFF2-40B4-BE49-F238E27FC236}">
                <a16:creationId xmlns:a16="http://schemas.microsoft.com/office/drawing/2014/main" id="{FBDC7F6A-B938-E943-B49F-71F50FC9BE76}"/>
              </a:ext>
            </a:extLst>
          </p:cNvPr>
          <p:cNvSpPr/>
          <p:nvPr/>
        </p:nvSpPr>
        <p:spPr>
          <a:xfrm>
            <a:off x="1765599" y="37706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4" name="矩形 32">
            <a:extLst>
              <a:ext uri="{FF2B5EF4-FFF2-40B4-BE49-F238E27FC236}">
                <a16:creationId xmlns:a16="http://schemas.microsoft.com/office/drawing/2014/main" id="{DDE2766C-A821-2844-9BC2-A2BD40158840}"/>
              </a:ext>
            </a:extLst>
          </p:cNvPr>
          <p:cNvSpPr/>
          <p:nvPr/>
        </p:nvSpPr>
        <p:spPr>
          <a:xfrm>
            <a:off x="2127617" y="175767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5" name="矩形 33">
            <a:extLst>
              <a:ext uri="{FF2B5EF4-FFF2-40B4-BE49-F238E27FC236}">
                <a16:creationId xmlns:a16="http://schemas.microsoft.com/office/drawing/2014/main" id="{AF08806A-735B-2845-ADC6-7F2ED36F4D39}"/>
              </a:ext>
            </a:extLst>
          </p:cNvPr>
          <p:cNvSpPr/>
          <p:nvPr/>
        </p:nvSpPr>
        <p:spPr>
          <a:xfrm>
            <a:off x="1229547" y="237738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6" name="矩形 34">
            <a:extLst>
              <a:ext uri="{FF2B5EF4-FFF2-40B4-BE49-F238E27FC236}">
                <a16:creationId xmlns:a16="http://schemas.microsoft.com/office/drawing/2014/main" id="{14BD6F0D-3F38-AD48-B406-4EC6FFCBFD2F}"/>
              </a:ext>
            </a:extLst>
          </p:cNvPr>
          <p:cNvSpPr/>
          <p:nvPr/>
        </p:nvSpPr>
        <p:spPr>
          <a:xfrm>
            <a:off x="3047462" y="237738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7" name="矩形 35">
            <a:extLst>
              <a:ext uri="{FF2B5EF4-FFF2-40B4-BE49-F238E27FC236}">
                <a16:creationId xmlns:a16="http://schemas.microsoft.com/office/drawing/2014/main" id="{8A23C909-13BA-5546-A16C-06E493D39EC5}"/>
              </a:ext>
            </a:extLst>
          </p:cNvPr>
          <p:cNvSpPr/>
          <p:nvPr/>
        </p:nvSpPr>
        <p:spPr>
          <a:xfrm>
            <a:off x="596812" y="297561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8" name="矩形 36">
            <a:extLst>
              <a:ext uri="{FF2B5EF4-FFF2-40B4-BE49-F238E27FC236}">
                <a16:creationId xmlns:a16="http://schemas.microsoft.com/office/drawing/2014/main" id="{69D211F3-0AB6-014C-902C-1438FF0BC598}"/>
              </a:ext>
            </a:extLst>
          </p:cNvPr>
          <p:cNvSpPr/>
          <p:nvPr/>
        </p:nvSpPr>
        <p:spPr>
          <a:xfrm>
            <a:off x="1875885" y="299233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9" name="矩形 37">
            <a:extLst>
              <a:ext uri="{FF2B5EF4-FFF2-40B4-BE49-F238E27FC236}">
                <a16:creationId xmlns:a16="http://schemas.microsoft.com/office/drawing/2014/main" id="{E96802D0-2B1A-FD40-AC87-A2C78B2863DF}"/>
              </a:ext>
            </a:extLst>
          </p:cNvPr>
          <p:cNvSpPr/>
          <p:nvPr/>
        </p:nvSpPr>
        <p:spPr>
          <a:xfrm>
            <a:off x="2413991" y="2991950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0" name="矩形 38">
            <a:extLst>
              <a:ext uri="{FF2B5EF4-FFF2-40B4-BE49-F238E27FC236}">
                <a16:creationId xmlns:a16="http://schemas.microsoft.com/office/drawing/2014/main" id="{8346205E-9DB7-EA41-AEAE-154F7B7DB5AB}"/>
              </a:ext>
            </a:extLst>
          </p:cNvPr>
          <p:cNvSpPr/>
          <p:nvPr/>
        </p:nvSpPr>
        <p:spPr>
          <a:xfrm>
            <a:off x="3693064" y="298874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7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1" name="矩形 39">
            <a:extLst>
              <a:ext uri="{FF2B5EF4-FFF2-40B4-BE49-F238E27FC236}">
                <a16:creationId xmlns:a16="http://schemas.microsoft.com/office/drawing/2014/main" id="{4CC64BFF-641A-684A-BC52-2E1E79EC54E3}"/>
              </a:ext>
            </a:extLst>
          </p:cNvPr>
          <p:cNvSpPr/>
          <p:nvPr/>
        </p:nvSpPr>
        <p:spPr>
          <a:xfrm>
            <a:off x="241662" y="359172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8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2" name="矩形 40">
            <a:extLst>
              <a:ext uri="{FF2B5EF4-FFF2-40B4-BE49-F238E27FC236}">
                <a16:creationId xmlns:a16="http://schemas.microsoft.com/office/drawing/2014/main" id="{5502EA30-43B3-1941-97C9-A1BCF60100B9}"/>
              </a:ext>
            </a:extLst>
          </p:cNvPr>
          <p:cNvSpPr/>
          <p:nvPr/>
        </p:nvSpPr>
        <p:spPr>
          <a:xfrm>
            <a:off x="962418" y="359966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9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3" name="矩形 41">
            <a:extLst>
              <a:ext uri="{FF2B5EF4-FFF2-40B4-BE49-F238E27FC236}">
                <a16:creationId xmlns:a16="http://schemas.microsoft.com/office/drawing/2014/main" id="{44026E99-3AD8-DB4B-9759-6568596482DC}"/>
              </a:ext>
            </a:extLst>
          </p:cNvPr>
          <p:cNvSpPr/>
          <p:nvPr/>
        </p:nvSpPr>
        <p:spPr>
          <a:xfrm>
            <a:off x="1482652" y="36039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4" name="矩形 42">
            <a:extLst>
              <a:ext uri="{FF2B5EF4-FFF2-40B4-BE49-F238E27FC236}">
                <a16:creationId xmlns:a16="http://schemas.microsoft.com/office/drawing/2014/main" id="{54536CCF-32DE-2C44-9E21-CB05F86A098F}"/>
              </a:ext>
            </a:extLst>
          </p:cNvPr>
          <p:cNvSpPr/>
          <p:nvPr/>
        </p:nvSpPr>
        <p:spPr>
          <a:xfrm>
            <a:off x="1804951" y="2491129"/>
            <a:ext cx="24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8" name="直線接點 3">
            <a:extLst>
              <a:ext uri="{FF2B5EF4-FFF2-40B4-BE49-F238E27FC236}">
                <a16:creationId xmlns:a16="http://schemas.microsoft.com/office/drawing/2014/main" id="{BAC48B8A-187B-4B4F-BAC8-122522799BAC}"/>
              </a:ext>
            </a:extLst>
          </p:cNvPr>
          <p:cNvCxnSpPr>
            <a:stCxn id="170" idx="3"/>
            <a:endCxn id="172" idx="0"/>
          </p:cNvCxnSpPr>
          <p:nvPr/>
        </p:nvCxnSpPr>
        <p:spPr>
          <a:xfrm flipH="1">
            <a:off x="5988840" y="4315093"/>
            <a:ext cx="760960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接點 4">
            <a:extLst>
              <a:ext uri="{FF2B5EF4-FFF2-40B4-BE49-F238E27FC236}">
                <a16:creationId xmlns:a16="http://schemas.microsoft.com/office/drawing/2014/main" id="{A0349476-E382-8247-8925-07F7002EC723}"/>
              </a:ext>
            </a:extLst>
          </p:cNvPr>
          <p:cNvCxnSpPr>
            <a:stCxn id="170" idx="5"/>
            <a:endCxn id="171" idx="0"/>
          </p:cNvCxnSpPr>
          <p:nvPr/>
        </p:nvCxnSpPr>
        <p:spPr>
          <a:xfrm>
            <a:off x="7024020" y="4315093"/>
            <a:ext cx="782735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橢圓 5">
            <a:extLst>
              <a:ext uri="{FF2B5EF4-FFF2-40B4-BE49-F238E27FC236}">
                <a16:creationId xmlns:a16="http://schemas.microsoft.com/office/drawing/2014/main" id="{FD44C489-F800-194F-B4F6-54D4BA4C2E7F}"/>
              </a:ext>
            </a:extLst>
          </p:cNvPr>
          <p:cNvSpPr/>
          <p:nvPr/>
        </p:nvSpPr>
        <p:spPr>
          <a:xfrm>
            <a:off x="6693007" y="396898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71" name="橢圓 6">
            <a:extLst>
              <a:ext uri="{FF2B5EF4-FFF2-40B4-BE49-F238E27FC236}">
                <a16:creationId xmlns:a16="http://schemas.microsoft.com/office/drawing/2014/main" id="{AA4D4584-DDFE-6847-A2CA-806E085488ED}"/>
              </a:ext>
            </a:extLst>
          </p:cNvPr>
          <p:cNvSpPr/>
          <p:nvPr/>
        </p:nvSpPr>
        <p:spPr>
          <a:xfrm>
            <a:off x="7612852" y="459219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72" name="橢圓 7">
            <a:extLst>
              <a:ext uri="{FF2B5EF4-FFF2-40B4-BE49-F238E27FC236}">
                <a16:creationId xmlns:a16="http://schemas.microsoft.com/office/drawing/2014/main" id="{AA0AA626-131E-3943-A8F4-25050F8E94D8}"/>
              </a:ext>
            </a:extLst>
          </p:cNvPr>
          <p:cNvSpPr/>
          <p:nvPr/>
        </p:nvSpPr>
        <p:spPr>
          <a:xfrm>
            <a:off x="5794937" y="459219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73" name="直線接點 8">
            <a:extLst>
              <a:ext uri="{FF2B5EF4-FFF2-40B4-BE49-F238E27FC236}">
                <a16:creationId xmlns:a16="http://schemas.microsoft.com/office/drawing/2014/main" id="{4A10E386-0382-FB48-B7EC-934819DC3880}"/>
              </a:ext>
            </a:extLst>
          </p:cNvPr>
          <p:cNvCxnSpPr>
            <a:stCxn id="172" idx="3"/>
            <a:endCxn id="176" idx="0"/>
          </p:cNvCxnSpPr>
          <p:nvPr/>
        </p:nvCxnSpPr>
        <p:spPr>
          <a:xfrm flipH="1">
            <a:off x="5356105" y="4938302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9">
            <a:extLst>
              <a:ext uri="{FF2B5EF4-FFF2-40B4-BE49-F238E27FC236}">
                <a16:creationId xmlns:a16="http://schemas.microsoft.com/office/drawing/2014/main" id="{06C9E7AA-0BBE-0742-B11F-406AE8CF8EEF}"/>
              </a:ext>
            </a:extLst>
          </p:cNvPr>
          <p:cNvCxnSpPr>
            <a:stCxn id="172" idx="5"/>
            <a:endCxn id="175" idx="0"/>
          </p:cNvCxnSpPr>
          <p:nvPr/>
        </p:nvCxnSpPr>
        <p:spPr>
          <a:xfrm>
            <a:off x="6125950" y="4938302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橢圓 10">
            <a:extLst>
              <a:ext uri="{FF2B5EF4-FFF2-40B4-BE49-F238E27FC236}">
                <a16:creationId xmlns:a16="http://schemas.microsoft.com/office/drawing/2014/main" id="{EA48E2E5-E380-9B41-84CB-FE636FE22F8D}"/>
              </a:ext>
            </a:extLst>
          </p:cNvPr>
          <p:cNvSpPr/>
          <p:nvPr/>
        </p:nvSpPr>
        <p:spPr>
          <a:xfrm>
            <a:off x="6441275" y="5188668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76" name="橢圓 11">
            <a:extLst>
              <a:ext uri="{FF2B5EF4-FFF2-40B4-BE49-F238E27FC236}">
                <a16:creationId xmlns:a16="http://schemas.microsoft.com/office/drawing/2014/main" id="{A8C46841-4CAF-8D4E-BFC8-C413968AE4D5}"/>
              </a:ext>
            </a:extLst>
          </p:cNvPr>
          <p:cNvSpPr/>
          <p:nvPr/>
        </p:nvSpPr>
        <p:spPr>
          <a:xfrm>
            <a:off x="5162202" y="5188669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直線接點 12">
            <a:extLst>
              <a:ext uri="{FF2B5EF4-FFF2-40B4-BE49-F238E27FC236}">
                <a16:creationId xmlns:a16="http://schemas.microsoft.com/office/drawing/2014/main" id="{F7EE639C-A3AE-BB43-8238-954CBC1B7F9D}"/>
              </a:ext>
            </a:extLst>
          </p:cNvPr>
          <p:cNvCxnSpPr>
            <a:stCxn id="176" idx="3"/>
            <a:endCxn id="180" idx="0"/>
          </p:cNvCxnSpPr>
          <p:nvPr/>
        </p:nvCxnSpPr>
        <p:spPr>
          <a:xfrm flipH="1">
            <a:off x="5000955" y="5534779"/>
            <a:ext cx="218040" cy="268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接點 13">
            <a:extLst>
              <a:ext uri="{FF2B5EF4-FFF2-40B4-BE49-F238E27FC236}">
                <a16:creationId xmlns:a16="http://schemas.microsoft.com/office/drawing/2014/main" id="{1ACCE90D-1569-5440-9B60-DA022FBB6DB9}"/>
              </a:ext>
            </a:extLst>
          </p:cNvPr>
          <p:cNvCxnSpPr>
            <a:stCxn id="176" idx="5"/>
            <a:endCxn id="179" idx="0"/>
          </p:cNvCxnSpPr>
          <p:nvPr/>
        </p:nvCxnSpPr>
        <p:spPr>
          <a:xfrm>
            <a:off x="5493215" y="5534779"/>
            <a:ext cx="231643" cy="268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橢圓 14">
            <a:extLst>
              <a:ext uri="{FF2B5EF4-FFF2-40B4-BE49-F238E27FC236}">
                <a16:creationId xmlns:a16="http://schemas.microsoft.com/office/drawing/2014/main" id="{95D032CA-CAEC-D34A-AEED-C688FF9C03CA}"/>
              </a:ext>
            </a:extLst>
          </p:cNvPr>
          <p:cNvSpPr/>
          <p:nvPr/>
        </p:nvSpPr>
        <p:spPr>
          <a:xfrm>
            <a:off x="5530955" y="580303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80" name="橢圓 15">
            <a:extLst>
              <a:ext uri="{FF2B5EF4-FFF2-40B4-BE49-F238E27FC236}">
                <a16:creationId xmlns:a16="http://schemas.microsoft.com/office/drawing/2014/main" id="{D21E840A-E252-4C41-AE3C-44DCF3EDAFDB}"/>
              </a:ext>
            </a:extLst>
          </p:cNvPr>
          <p:cNvSpPr/>
          <p:nvPr/>
        </p:nvSpPr>
        <p:spPr>
          <a:xfrm>
            <a:off x="4807052" y="580303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81" name="直線接點 16">
            <a:extLst>
              <a:ext uri="{FF2B5EF4-FFF2-40B4-BE49-F238E27FC236}">
                <a16:creationId xmlns:a16="http://schemas.microsoft.com/office/drawing/2014/main" id="{D68FC682-8B72-EA41-A8A1-AE8F3ACF68AA}"/>
              </a:ext>
            </a:extLst>
          </p:cNvPr>
          <p:cNvCxnSpPr>
            <a:stCxn id="175" idx="3"/>
            <a:endCxn id="182" idx="0"/>
          </p:cNvCxnSpPr>
          <p:nvPr/>
        </p:nvCxnSpPr>
        <p:spPr>
          <a:xfrm flipH="1">
            <a:off x="6281218" y="5534778"/>
            <a:ext cx="216850" cy="2761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橢圓 17">
            <a:extLst>
              <a:ext uri="{FF2B5EF4-FFF2-40B4-BE49-F238E27FC236}">
                <a16:creationId xmlns:a16="http://schemas.microsoft.com/office/drawing/2014/main" id="{BCB8E4BD-D909-5E47-9761-AC7C966F195C}"/>
              </a:ext>
            </a:extLst>
          </p:cNvPr>
          <p:cNvSpPr/>
          <p:nvPr/>
        </p:nvSpPr>
        <p:spPr>
          <a:xfrm>
            <a:off x="6087315" y="5810970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83" name="矩形 18">
            <a:extLst>
              <a:ext uri="{FF2B5EF4-FFF2-40B4-BE49-F238E27FC236}">
                <a16:creationId xmlns:a16="http://schemas.microsoft.com/office/drawing/2014/main" id="{B0D78A7D-9988-7246-ABA4-5231046151B4}"/>
              </a:ext>
            </a:extLst>
          </p:cNvPr>
          <p:cNvSpPr/>
          <p:nvPr/>
        </p:nvSpPr>
        <p:spPr>
          <a:xfrm>
            <a:off x="6677558" y="398706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20</a:t>
            </a:r>
            <a:endParaRPr lang="zh-TW" altLang="en-US" dirty="0"/>
          </a:p>
        </p:txBody>
      </p:sp>
      <p:sp>
        <p:nvSpPr>
          <p:cNvPr id="184" name="矩形 19">
            <a:extLst>
              <a:ext uri="{FF2B5EF4-FFF2-40B4-BE49-F238E27FC236}">
                <a16:creationId xmlns:a16="http://schemas.microsoft.com/office/drawing/2014/main" id="{E11F85BF-6892-BF43-8F4C-FADCAFC27E02}"/>
              </a:ext>
            </a:extLst>
          </p:cNvPr>
          <p:cNvSpPr/>
          <p:nvPr/>
        </p:nvSpPr>
        <p:spPr>
          <a:xfrm>
            <a:off x="5779488" y="460677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solidFill>
                  <a:srgbClr val="0070C0"/>
                </a:solidFill>
              </a:rPr>
              <a:t>15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85" name="矩形 20">
            <a:extLst>
              <a:ext uri="{FF2B5EF4-FFF2-40B4-BE49-F238E27FC236}">
                <a16:creationId xmlns:a16="http://schemas.microsoft.com/office/drawing/2014/main" id="{41879237-0547-424D-9E08-EA4C628ECE5F}"/>
              </a:ext>
            </a:extLst>
          </p:cNvPr>
          <p:cNvSpPr/>
          <p:nvPr/>
        </p:nvSpPr>
        <p:spPr>
          <a:xfrm>
            <a:off x="7597403" y="460677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186" name="矩形 21">
            <a:extLst>
              <a:ext uri="{FF2B5EF4-FFF2-40B4-BE49-F238E27FC236}">
                <a16:creationId xmlns:a16="http://schemas.microsoft.com/office/drawing/2014/main" id="{E1047775-DA2A-6349-90AD-6F0F213F5D8F}"/>
              </a:ext>
            </a:extLst>
          </p:cNvPr>
          <p:cNvSpPr/>
          <p:nvPr/>
        </p:nvSpPr>
        <p:spPr>
          <a:xfrm>
            <a:off x="5146753" y="520500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solidFill>
                  <a:srgbClr val="0070C0"/>
                </a:solidFill>
              </a:rPr>
              <a:t>11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87" name="矩形 22">
            <a:extLst>
              <a:ext uri="{FF2B5EF4-FFF2-40B4-BE49-F238E27FC236}">
                <a16:creationId xmlns:a16="http://schemas.microsoft.com/office/drawing/2014/main" id="{2BECFCA0-74CC-9848-82E7-201DFC0F10C7}"/>
              </a:ext>
            </a:extLst>
          </p:cNvPr>
          <p:cNvSpPr/>
          <p:nvPr/>
        </p:nvSpPr>
        <p:spPr>
          <a:xfrm>
            <a:off x="6484335" y="5221718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188" name="直線接點 23">
            <a:extLst>
              <a:ext uri="{FF2B5EF4-FFF2-40B4-BE49-F238E27FC236}">
                <a16:creationId xmlns:a16="http://schemas.microsoft.com/office/drawing/2014/main" id="{2296CAEF-D394-FE4A-BFEE-E3EDC6DB08E0}"/>
              </a:ext>
            </a:extLst>
          </p:cNvPr>
          <p:cNvCxnSpPr>
            <a:endCxn id="192" idx="0"/>
          </p:cNvCxnSpPr>
          <p:nvPr/>
        </p:nvCxnSpPr>
        <p:spPr>
          <a:xfrm flipH="1">
            <a:off x="7156721" y="4938307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接點 24">
            <a:extLst>
              <a:ext uri="{FF2B5EF4-FFF2-40B4-BE49-F238E27FC236}">
                <a16:creationId xmlns:a16="http://schemas.microsoft.com/office/drawing/2014/main" id="{B3111976-D74A-DB42-8452-0BA0CA4DF470}"/>
              </a:ext>
            </a:extLst>
          </p:cNvPr>
          <p:cNvCxnSpPr>
            <a:endCxn id="190" idx="0"/>
          </p:cNvCxnSpPr>
          <p:nvPr/>
        </p:nvCxnSpPr>
        <p:spPr>
          <a:xfrm>
            <a:off x="7943129" y="4938307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橢圓 25">
            <a:extLst>
              <a:ext uri="{FF2B5EF4-FFF2-40B4-BE49-F238E27FC236}">
                <a16:creationId xmlns:a16="http://schemas.microsoft.com/office/drawing/2014/main" id="{E812370C-72ED-954D-8E88-F3A8B0978705}"/>
              </a:ext>
            </a:extLst>
          </p:cNvPr>
          <p:cNvSpPr/>
          <p:nvPr/>
        </p:nvSpPr>
        <p:spPr>
          <a:xfrm>
            <a:off x="8258454" y="518867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91" name="矩形 26">
            <a:extLst>
              <a:ext uri="{FF2B5EF4-FFF2-40B4-BE49-F238E27FC236}">
                <a16:creationId xmlns:a16="http://schemas.microsoft.com/office/drawing/2014/main" id="{9A0C9803-81A5-524C-BDA1-2BF97A1632C0}"/>
              </a:ext>
            </a:extLst>
          </p:cNvPr>
          <p:cNvSpPr/>
          <p:nvPr/>
        </p:nvSpPr>
        <p:spPr>
          <a:xfrm>
            <a:off x="7022441" y="520500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192" name="橢圓 27">
            <a:extLst>
              <a:ext uri="{FF2B5EF4-FFF2-40B4-BE49-F238E27FC236}">
                <a16:creationId xmlns:a16="http://schemas.microsoft.com/office/drawing/2014/main" id="{10E2D22E-0012-924C-8ECB-527CDEA0B25C}"/>
              </a:ext>
            </a:extLst>
          </p:cNvPr>
          <p:cNvSpPr/>
          <p:nvPr/>
        </p:nvSpPr>
        <p:spPr>
          <a:xfrm>
            <a:off x="6962818" y="518692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93" name="矩形 28">
            <a:extLst>
              <a:ext uri="{FF2B5EF4-FFF2-40B4-BE49-F238E27FC236}">
                <a16:creationId xmlns:a16="http://schemas.microsoft.com/office/drawing/2014/main" id="{3A0FFDD0-E1C3-E441-AE2F-73BFD2F5F765}"/>
              </a:ext>
            </a:extLst>
          </p:cNvPr>
          <p:cNvSpPr/>
          <p:nvPr/>
        </p:nvSpPr>
        <p:spPr>
          <a:xfrm>
            <a:off x="8301514" y="5201802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94" name="矩形 29">
            <a:extLst>
              <a:ext uri="{FF2B5EF4-FFF2-40B4-BE49-F238E27FC236}">
                <a16:creationId xmlns:a16="http://schemas.microsoft.com/office/drawing/2014/main" id="{16A1C076-A037-8E45-ABDD-F425F79BEB8E}"/>
              </a:ext>
            </a:extLst>
          </p:cNvPr>
          <p:cNvSpPr/>
          <p:nvPr/>
        </p:nvSpPr>
        <p:spPr>
          <a:xfrm>
            <a:off x="4791603" y="5821112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195" name="矩形 30">
            <a:extLst>
              <a:ext uri="{FF2B5EF4-FFF2-40B4-BE49-F238E27FC236}">
                <a16:creationId xmlns:a16="http://schemas.microsoft.com/office/drawing/2014/main" id="{4F519029-B570-7F43-9386-43AF723056D4}"/>
              </a:ext>
            </a:extLst>
          </p:cNvPr>
          <p:cNvSpPr/>
          <p:nvPr/>
        </p:nvSpPr>
        <p:spPr>
          <a:xfrm>
            <a:off x="5570868" y="582905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96" name="矩形 31">
            <a:extLst>
              <a:ext uri="{FF2B5EF4-FFF2-40B4-BE49-F238E27FC236}">
                <a16:creationId xmlns:a16="http://schemas.microsoft.com/office/drawing/2014/main" id="{14CB1E1D-841B-AC4C-B623-121CA975DD2C}"/>
              </a:ext>
            </a:extLst>
          </p:cNvPr>
          <p:cNvSpPr/>
          <p:nvPr/>
        </p:nvSpPr>
        <p:spPr>
          <a:xfrm>
            <a:off x="6130375" y="583329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97" name="矩形 32">
            <a:extLst>
              <a:ext uri="{FF2B5EF4-FFF2-40B4-BE49-F238E27FC236}">
                <a16:creationId xmlns:a16="http://schemas.microsoft.com/office/drawing/2014/main" id="{F0EF58D6-9212-8042-9ACA-6F5CE886C0D1}"/>
              </a:ext>
            </a:extLst>
          </p:cNvPr>
          <p:cNvSpPr/>
          <p:nvPr/>
        </p:nvSpPr>
        <p:spPr>
          <a:xfrm>
            <a:off x="6492393" y="382037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98" name="矩形 33">
            <a:extLst>
              <a:ext uri="{FF2B5EF4-FFF2-40B4-BE49-F238E27FC236}">
                <a16:creationId xmlns:a16="http://schemas.microsoft.com/office/drawing/2014/main" id="{B2CABFC3-0782-FD48-B903-F0831A93F819}"/>
              </a:ext>
            </a:extLst>
          </p:cNvPr>
          <p:cNvSpPr/>
          <p:nvPr/>
        </p:nvSpPr>
        <p:spPr>
          <a:xfrm>
            <a:off x="5594323" y="444008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99" name="矩形 34">
            <a:extLst>
              <a:ext uri="{FF2B5EF4-FFF2-40B4-BE49-F238E27FC236}">
                <a16:creationId xmlns:a16="http://schemas.microsoft.com/office/drawing/2014/main" id="{C0BFD48B-603A-FF4A-A34A-B506D759CBC9}"/>
              </a:ext>
            </a:extLst>
          </p:cNvPr>
          <p:cNvSpPr/>
          <p:nvPr/>
        </p:nvSpPr>
        <p:spPr>
          <a:xfrm>
            <a:off x="7412238" y="444008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0" name="矩形 35">
            <a:extLst>
              <a:ext uri="{FF2B5EF4-FFF2-40B4-BE49-F238E27FC236}">
                <a16:creationId xmlns:a16="http://schemas.microsoft.com/office/drawing/2014/main" id="{C171E32B-CEC2-7E41-B92F-6A7319A824D7}"/>
              </a:ext>
            </a:extLst>
          </p:cNvPr>
          <p:cNvSpPr/>
          <p:nvPr/>
        </p:nvSpPr>
        <p:spPr>
          <a:xfrm>
            <a:off x="4961588" y="503831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1" name="矩形 36">
            <a:extLst>
              <a:ext uri="{FF2B5EF4-FFF2-40B4-BE49-F238E27FC236}">
                <a16:creationId xmlns:a16="http://schemas.microsoft.com/office/drawing/2014/main" id="{2986E135-A696-C742-9F2A-B7F217C739F9}"/>
              </a:ext>
            </a:extLst>
          </p:cNvPr>
          <p:cNvSpPr/>
          <p:nvPr/>
        </p:nvSpPr>
        <p:spPr>
          <a:xfrm>
            <a:off x="6240661" y="5055030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2" name="矩形 37">
            <a:extLst>
              <a:ext uri="{FF2B5EF4-FFF2-40B4-BE49-F238E27FC236}">
                <a16:creationId xmlns:a16="http://schemas.microsoft.com/office/drawing/2014/main" id="{EF001AE9-ECB6-3B48-A97A-422DCAF3B371}"/>
              </a:ext>
            </a:extLst>
          </p:cNvPr>
          <p:cNvSpPr/>
          <p:nvPr/>
        </p:nvSpPr>
        <p:spPr>
          <a:xfrm>
            <a:off x="6778767" y="505464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3" name="矩形 38">
            <a:extLst>
              <a:ext uri="{FF2B5EF4-FFF2-40B4-BE49-F238E27FC236}">
                <a16:creationId xmlns:a16="http://schemas.microsoft.com/office/drawing/2014/main" id="{FE9C79C5-56BA-0C42-A150-89AAE098757F}"/>
              </a:ext>
            </a:extLst>
          </p:cNvPr>
          <p:cNvSpPr/>
          <p:nvPr/>
        </p:nvSpPr>
        <p:spPr>
          <a:xfrm>
            <a:off x="8057840" y="505144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7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4" name="矩形 39">
            <a:extLst>
              <a:ext uri="{FF2B5EF4-FFF2-40B4-BE49-F238E27FC236}">
                <a16:creationId xmlns:a16="http://schemas.microsoft.com/office/drawing/2014/main" id="{48D69975-A152-C747-BC8A-BEDF41B9F6F8}"/>
              </a:ext>
            </a:extLst>
          </p:cNvPr>
          <p:cNvSpPr/>
          <p:nvPr/>
        </p:nvSpPr>
        <p:spPr>
          <a:xfrm>
            <a:off x="4606438" y="565442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8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5" name="矩形 40">
            <a:extLst>
              <a:ext uri="{FF2B5EF4-FFF2-40B4-BE49-F238E27FC236}">
                <a16:creationId xmlns:a16="http://schemas.microsoft.com/office/drawing/2014/main" id="{3ABB0335-F616-AE4E-A1E0-36859ABDEB76}"/>
              </a:ext>
            </a:extLst>
          </p:cNvPr>
          <p:cNvSpPr/>
          <p:nvPr/>
        </p:nvSpPr>
        <p:spPr>
          <a:xfrm>
            <a:off x="5327194" y="566236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9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6" name="矩形 41">
            <a:extLst>
              <a:ext uri="{FF2B5EF4-FFF2-40B4-BE49-F238E27FC236}">
                <a16:creationId xmlns:a16="http://schemas.microsoft.com/office/drawing/2014/main" id="{BA3D1E32-79DD-7E4F-95E7-2F47B5F99199}"/>
              </a:ext>
            </a:extLst>
          </p:cNvPr>
          <p:cNvSpPr/>
          <p:nvPr/>
        </p:nvSpPr>
        <p:spPr>
          <a:xfrm>
            <a:off x="5847428" y="566660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7" name="矩形 42">
            <a:extLst>
              <a:ext uri="{FF2B5EF4-FFF2-40B4-BE49-F238E27FC236}">
                <a16:creationId xmlns:a16="http://schemas.microsoft.com/office/drawing/2014/main" id="{1B4AF476-7437-C14B-A93C-253C9FD549E1}"/>
              </a:ext>
            </a:extLst>
          </p:cNvPr>
          <p:cNvSpPr/>
          <p:nvPr/>
        </p:nvSpPr>
        <p:spPr>
          <a:xfrm>
            <a:off x="6169727" y="4553825"/>
            <a:ext cx="24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矩形 59">
            <a:extLst>
              <a:ext uri="{FF2B5EF4-FFF2-40B4-BE49-F238E27FC236}">
                <a16:creationId xmlns:a16="http://schemas.microsoft.com/office/drawing/2014/main" id="{E58DEEFC-D52C-9142-9CE8-A1F114227156}"/>
              </a:ext>
            </a:extLst>
          </p:cNvPr>
          <p:cNvSpPr/>
          <p:nvPr/>
        </p:nvSpPr>
        <p:spPr>
          <a:xfrm>
            <a:off x="5125807" y="2346236"/>
            <a:ext cx="31105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Swap the largest of the three blanks with the parent node above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AE355C7B-0730-1849-BBF7-C1A324694760}"/>
              </a:ext>
            </a:extLst>
          </p:cNvPr>
          <p:cNvSpPr/>
          <p:nvPr/>
        </p:nvSpPr>
        <p:spPr>
          <a:xfrm rot="2967989">
            <a:off x="4304521" y="3383219"/>
            <a:ext cx="874706" cy="1652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6065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圓角矩形 62">
            <a:extLst>
              <a:ext uri="{FF2B5EF4-FFF2-40B4-BE49-F238E27FC236}">
                <a16:creationId xmlns:a16="http://schemas.microsoft.com/office/drawing/2014/main" id="{7A801D99-ED4B-7940-9D40-0465DAC02130}"/>
              </a:ext>
            </a:extLst>
          </p:cNvPr>
          <p:cNvSpPr/>
          <p:nvPr/>
        </p:nvSpPr>
        <p:spPr>
          <a:xfrm>
            <a:off x="145666" y="3013548"/>
            <a:ext cx="1451506" cy="11722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Another Example of HEAPIFY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3. </a:t>
            </a:r>
            <a:r>
              <a:rPr lang="en-US" altLang="zh-TW" b="1" dirty="0">
                <a:solidFill>
                  <a:srgbClr val="FF0000"/>
                </a:solidFill>
              </a:rPr>
              <a:t>HEAPIFY(A, 4)</a:t>
            </a:r>
            <a:endParaRPr lang="en-US" altLang="zh-TW" dirty="0"/>
          </a:p>
        </p:txBody>
      </p:sp>
      <p:cxnSp>
        <p:nvCxnSpPr>
          <p:cNvPr id="85" name="直線接點 3">
            <a:extLst>
              <a:ext uri="{FF2B5EF4-FFF2-40B4-BE49-F238E27FC236}">
                <a16:creationId xmlns:a16="http://schemas.microsoft.com/office/drawing/2014/main" id="{D2DD56C4-5676-ED40-ABE1-3D6D683D783B}"/>
              </a:ext>
            </a:extLst>
          </p:cNvPr>
          <p:cNvCxnSpPr>
            <a:stCxn id="87" idx="3"/>
            <a:endCxn id="89" idx="0"/>
          </p:cNvCxnSpPr>
          <p:nvPr/>
        </p:nvCxnSpPr>
        <p:spPr>
          <a:xfrm flipH="1">
            <a:off x="1624064" y="2252397"/>
            <a:ext cx="760960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4">
            <a:extLst>
              <a:ext uri="{FF2B5EF4-FFF2-40B4-BE49-F238E27FC236}">
                <a16:creationId xmlns:a16="http://schemas.microsoft.com/office/drawing/2014/main" id="{FB25B4CB-9173-B848-A7A1-317F119E39EA}"/>
              </a:ext>
            </a:extLst>
          </p:cNvPr>
          <p:cNvCxnSpPr>
            <a:stCxn id="87" idx="5"/>
            <a:endCxn id="88" idx="0"/>
          </p:cNvCxnSpPr>
          <p:nvPr/>
        </p:nvCxnSpPr>
        <p:spPr>
          <a:xfrm>
            <a:off x="2659244" y="2252397"/>
            <a:ext cx="782735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橢圓 5">
            <a:extLst>
              <a:ext uri="{FF2B5EF4-FFF2-40B4-BE49-F238E27FC236}">
                <a16:creationId xmlns:a16="http://schemas.microsoft.com/office/drawing/2014/main" id="{0A7B771D-737D-CD41-93FB-EE0C7B5D550F}"/>
              </a:ext>
            </a:extLst>
          </p:cNvPr>
          <p:cNvSpPr/>
          <p:nvPr/>
        </p:nvSpPr>
        <p:spPr>
          <a:xfrm>
            <a:off x="2328231" y="1906287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橢圓 6">
            <a:extLst>
              <a:ext uri="{FF2B5EF4-FFF2-40B4-BE49-F238E27FC236}">
                <a16:creationId xmlns:a16="http://schemas.microsoft.com/office/drawing/2014/main" id="{4FEC03AA-A16E-6C44-ABAF-F167D4FC3B10}"/>
              </a:ext>
            </a:extLst>
          </p:cNvPr>
          <p:cNvSpPr/>
          <p:nvPr/>
        </p:nvSpPr>
        <p:spPr>
          <a:xfrm>
            <a:off x="3248076" y="252949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89" name="橢圓 7">
            <a:extLst>
              <a:ext uri="{FF2B5EF4-FFF2-40B4-BE49-F238E27FC236}">
                <a16:creationId xmlns:a16="http://schemas.microsoft.com/office/drawing/2014/main" id="{391260E5-DD6B-C249-A79F-EAF2E8883F0E}"/>
              </a:ext>
            </a:extLst>
          </p:cNvPr>
          <p:cNvSpPr/>
          <p:nvPr/>
        </p:nvSpPr>
        <p:spPr>
          <a:xfrm>
            <a:off x="1430161" y="252949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90" name="直線接點 8">
            <a:extLst>
              <a:ext uri="{FF2B5EF4-FFF2-40B4-BE49-F238E27FC236}">
                <a16:creationId xmlns:a16="http://schemas.microsoft.com/office/drawing/2014/main" id="{697D0A6E-3D62-5748-90C4-26A569D30BCC}"/>
              </a:ext>
            </a:extLst>
          </p:cNvPr>
          <p:cNvCxnSpPr>
            <a:stCxn id="89" idx="3"/>
            <a:endCxn id="93" idx="0"/>
          </p:cNvCxnSpPr>
          <p:nvPr/>
        </p:nvCxnSpPr>
        <p:spPr>
          <a:xfrm flipH="1">
            <a:off x="991329" y="2875606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">
            <a:extLst>
              <a:ext uri="{FF2B5EF4-FFF2-40B4-BE49-F238E27FC236}">
                <a16:creationId xmlns:a16="http://schemas.microsoft.com/office/drawing/2014/main" id="{1EC796DC-DFC7-2147-8F01-A0A0284605EC}"/>
              </a:ext>
            </a:extLst>
          </p:cNvPr>
          <p:cNvCxnSpPr>
            <a:stCxn id="89" idx="5"/>
            <a:endCxn id="92" idx="0"/>
          </p:cNvCxnSpPr>
          <p:nvPr/>
        </p:nvCxnSpPr>
        <p:spPr>
          <a:xfrm>
            <a:off x="1761174" y="2875606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橢圓 10">
            <a:extLst>
              <a:ext uri="{FF2B5EF4-FFF2-40B4-BE49-F238E27FC236}">
                <a16:creationId xmlns:a16="http://schemas.microsoft.com/office/drawing/2014/main" id="{293AA1F7-2242-644C-B11E-DA127C6A74BD}"/>
              </a:ext>
            </a:extLst>
          </p:cNvPr>
          <p:cNvSpPr/>
          <p:nvPr/>
        </p:nvSpPr>
        <p:spPr>
          <a:xfrm>
            <a:off x="2076499" y="312597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93" name="橢圓 11">
            <a:extLst>
              <a:ext uri="{FF2B5EF4-FFF2-40B4-BE49-F238E27FC236}">
                <a16:creationId xmlns:a16="http://schemas.microsoft.com/office/drawing/2014/main" id="{B61FFC7A-6480-4B40-8F7E-AA92E559D66D}"/>
              </a:ext>
            </a:extLst>
          </p:cNvPr>
          <p:cNvSpPr/>
          <p:nvPr/>
        </p:nvSpPr>
        <p:spPr>
          <a:xfrm>
            <a:off x="797426" y="312597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94" name="直線接點 12">
            <a:extLst>
              <a:ext uri="{FF2B5EF4-FFF2-40B4-BE49-F238E27FC236}">
                <a16:creationId xmlns:a16="http://schemas.microsoft.com/office/drawing/2014/main" id="{3D249B9C-0077-224B-9DE1-1737BCCF17F2}"/>
              </a:ext>
            </a:extLst>
          </p:cNvPr>
          <p:cNvCxnSpPr>
            <a:stCxn id="93" idx="3"/>
            <a:endCxn id="97" idx="0"/>
          </p:cNvCxnSpPr>
          <p:nvPr/>
        </p:nvCxnSpPr>
        <p:spPr>
          <a:xfrm flipH="1">
            <a:off x="636179" y="3472083"/>
            <a:ext cx="218040" cy="268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13">
            <a:extLst>
              <a:ext uri="{FF2B5EF4-FFF2-40B4-BE49-F238E27FC236}">
                <a16:creationId xmlns:a16="http://schemas.microsoft.com/office/drawing/2014/main" id="{3F54C98A-2070-9A4D-B768-385059A4EB61}"/>
              </a:ext>
            </a:extLst>
          </p:cNvPr>
          <p:cNvCxnSpPr>
            <a:stCxn id="93" idx="5"/>
            <a:endCxn id="96" idx="0"/>
          </p:cNvCxnSpPr>
          <p:nvPr/>
        </p:nvCxnSpPr>
        <p:spPr>
          <a:xfrm>
            <a:off x="1128439" y="3472083"/>
            <a:ext cx="231643" cy="268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橢圓 14">
            <a:extLst>
              <a:ext uri="{FF2B5EF4-FFF2-40B4-BE49-F238E27FC236}">
                <a16:creationId xmlns:a16="http://schemas.microsoft.com/office/drawing/2014/main" id="{9E7B681E-B921-7E4E-9516-7055AD062254}"/>
              </a:ext>
            </a:extLst>
          </p:cNvPr>
          <p:cNvSpPr/>
          <p:nvPr/>
        </p:nvSpPr>
        <p:spPr>
          <a:xfrm>
            <a:off x="1166179" y="374033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97" name="橢圓 15">
            <a:extLst>
              <a:ext uri="{FF2B5EF4-FFF2-40B4-BE49-F238E27FC236}">
                <a16:creationId xmlns:a16="http://schemas.microsoft.com/office/drawing/2014/main" id="{B18306B2-C3BD-C443-99C6-E4627DC7D83C}"/>
              </a:ext>
            </a:extLst>
          </p:cNvPr>
          <p:cNvSpPr/>
          <p:nvPr/>
        </p:nvSpPr>
        <p:spPr>
          <a:xfrm>
            <a:off x="442276" y="374033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98" name="直線接點 16">
            <a:extLst>
              <a:ext uri="{FF2B5EF4-FFF2-40B4-BE49-F238E27FC236}">
                <a16:creationId xmlns:a16="http://schemas.microsoft.com/office/drawing/2014/main" id="{BF7A2AAD-6FB4-DE41-BD79-9AD5F5183079}"/>
              </a:ext>
            </a:extLst>
          </p:cNvPr>
          <p:cNvCxnSpPr>
            <a:stCxn id="92" idx="3"/>
            <a:endCxn id="99" idx="0"/>
          </p:cNvCxnSpPr>
          <p:nvPr/>
        </p:nvCxnSpPr>
        <p:spPr>
          <a:xfrm flipH="1">
            <a:off x="1916442" y="3472082"/>
            <a:ext cx="216850" cy="2761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橢圓 17">
            <a:extLst>
              <a:ext uri="{FF2B5EF4-FFF2-40B4-BE49-F238E27FC236}">
                <a16:creationId xmlns:a16="http://schemas.microsoft.com/office/drawing/2014/main" id="{99602450-3B04-B045-AC49-9F6B304DB29A}"/>
              </a:ext>
            </a:extLst>
          </p:cNvPr>
          <p:cNvSpPr/>
          <p:nvPr/>
        </p:nvSpPr>
        <p:spPr>
          <a:xfrm>
            <a:off x="1722539" y="374827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0" name="矩形 18">
            <a:extLst>
              <a:ext uri="{FF2B5EF4-FFF2-40B4-BE49-F238E27FC236}">
                <a16:creationId xmlns:a16="http://schemas.microsoft.com/office/drawing/2014/main" id="{779824EF-1946-704F-8228-004FB9F7C53D}"/>
              </a:ext>
            </a:extLst>
          </p:cNvPr>
          <p:cNvSpPr/>
          <p:nvPr/>
        </p:nvSpPr>
        <p:spPr>
          <a:xfrm>
            <a:off x="2312782" y="1924367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20</a:t>
            </a:r>
            <a:endParaRPr lang="zh-TW" altLang="en-US" dirty="0"/>
          </a:p>
        </p:txBody>
      </p:sp>
      <p:sp>
        <p:nvSpPr>
          <p:cNvPr id="101" name="矩形 19">
            <a:extLst>
              <a:ext uri="{FF2B5EF4-FFF2-40B4-BE49-F238E27FC236}">
                <a16:creationId xmlns:a16="http://schemas.microsoft.com/office/drawing/2014/main" id="{9230AF97-CEB2-CB4D-9AFB-05AA1C11883A}"/>
              </a:ext>
            </a:extLst>
          </p:cNvPr>
          <p:cNvSpPr/>
          <p:nvPr/>
        </p:nvSpPr>
        <p:spPr>
          <a:xfrm>
            <a:off x="1414712" y="2544075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15</a:t>
            </a:r>
            <a:endParaRPr lang="zh-TW" altLang="en-US" dirty="0"/>
          </a:p>
        </p:txBody>
      </p:sp>
      <p:sp>
        <p:nvSpPr>
          <p:cNvPr id="102" name="矩形 20">
            <a:extLst>
              <a:ext uri="{FF2B5EF4-FFF2-40B4-BE49-F238E27FC236}">
                <a16:creationId xmlns:a16="http://schemas.microsoft.com/office/drawing/2014/main" id="{DC0361B0-EF2A-454A-A883-B0448ADE3A7A}"/>
              </a:ext>
            </a:extLst>
          </p:cNvPr>
          <p:cNvSpPr/>
          <p:nvPr/>
        </p:nvSpPr>
        <p:spPr>
          <a:xfrm>
            <a:off x="3232627" y="2544075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103" name="矩形 21">
            <a:extLst>
              <a:ext uri="{FF2B5EF4-FFF2-40B4-BE49-F238E27FC236}">
                <a16:creationId xmlns:a16="http://schemas.microsoft.com/office/drawing/2014/main" id="{3ED64821-B2F6-9243-8364-3F4758EDCA98}"/>
              </a:ext>
            </a:extLst>
          </p:cNvPr>
          <p:cNvSpPr/>
          <p:nvPr/>
        </p:nvSpPr>
        <p:spPr>
          <a:xfrm>
            <a:off x="781977" y="3142305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11</a:t>
            </a:r>
            <a:endParaRPr lang="zh-TW" altLang="en-US" dirty="0"/>
          </a:p>
        </p:txBody>
      </p:sp>
      <p:sp>
        <p:nvSpPr>
          <p:cNvPr id="104" name="矩形 22">
            <a:extLst>
              <a:ext uri="{FF2B5EF4-FFF2-40B4-BE49-F238E27FC236}">
                <a16:creationId xmlns:a16="http://schemas.microsoft.com/office/drawing/2014/main" id="{A1310FA3-063D-9249-9674-DF8D3E4F3807}"/>
              </a:ext>
            </a:extLst>
          </p:cNvPr>
          <p:cNvSpPr/>
          <p:nvPr/>
        </p:nvSpPr>
        <p:spPr>
          <a:xfrm>
            <a:off x="2119559" y="3159022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105" name="直線接點 23">
            <a:extLst>
              <a:ext uri="{FF2B5EF4-FFF2-40B4-BE49-F238E27FC236}">
                <a16:creationId xmlns:a16="http://schemas.microsoft.com/office/drawing/2014/main" id="{873CA688-55A5-5B46-A863-7F739243D9A3}"/>
              </a:ext>
            </a:extLst>
          </p:cNvPr>
          <p:cNvCxnSpPr>
            <a:endCxn id="109" idx="0"/>
          </p:cNvCxnSpPr>
          <p:nvPr/>
        </p:nvCxnSpPr>
        <p:spPr>
          <a:xfrm flipH="1">
            <a:off x="2791945" y="2875611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24">
            <a:extLst>
              <a:ext uri="{FF2B5EF4-FFF2-40B4-BE49-F238E27FC236}">
                <a16:creationId xmlns:a16="http://schemas.microsoft.com/office/drawing/2014/main" id="{013CC7AA-F97B-B743-B041-757F7B7189C5}"/>
              </a:ext>
            </a:extLst>
          </p:cNvPr>
          <p:cNvCxnSpPr>
            <a:endCxn id="107" idx="0"/>
          </p:cNvCxnSpPr>
          <p:nvPr/>
        </p:nvCxnSpPr>
        <p:spPr>
          <a:xfrm>
            <a:off x="3578353" y="2875611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橢圓 25">
            <a:extLst>
              <a:ext uri="{FF2B5EF4-FFF2-40B4-BE49-F238E27FC236}">
                <a16:creationId xmlns:a16="http://schemas.microsoft.com/office/drawing/2014/main" id="{415CAC43-4634-0F4F-8092-91C675748762}"/>
              </a:ext>
            </a:extLst>
          </p:cNvPr>
          <p:cNvSpPr/>
          <p:nvPr/>
        </p:nvSpPr>
        <p:spPr>
          <a:xfrm>
            <a:off x="3893678" y="3125977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08" name="矩形 26">
            <a:extLst>
              <a:ext uri="{FF2B5EF4-FFF2-40B4-BE49-F238E27FC236}">
                <a16:creationId xmlns:a16="http://schemas.microsoft.com/office/drawing/2014/main" id="{70412C4C-13F7-254D-8ABC-6A1188ECCC2B}"/>
              </a:ext>
            </a:extLst>
          </p:cNvPr>
          <p:cNvSpPr/>
          <p:nvPr/>
        </p:nvSpPr>
        <p:spPr>
          <a:xfrm>
            <a:off x="2657665" y="314231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109" name="橢圓 27">
            <a:extLst>
              <a:ext uri="{FF2B5EF4-FFF2-40B4-BE49-F238E27FC236}">
                <a16:creationId xmlns:a16="http://schemas.microsoft.com/office/drawing/2014/main" id="{B2041D76-3E53-2E43-912D-69589F1743FC}"/>
              </a:ext>
            </a:extLst>
          </p:cNvPr>
          <p:cNvSpPr/>
          <p:nvPr/>
        </p:nvSpPr>
        <p:spPr>
          <a:xfrm>
            <a:off x="2598042" y="3124229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10" name="矩形 28">
            <a:extLst>
              <a:ext uri="{FF2B5EF4-FFF2-40B4-BE49-F238E27FC236}">
                <a16:creationId xmlns:a16="http://schemas.microsoft.com/office/drawing/2014/main" id="{664B5B1B-88E7-2944-8990-757C2CDD2F44}"/>
              </a:ext>
            </a:extLst>
          </p:cNvPr>
          <p:cNvSpPr/>
          <p:nvPr/>
        </p:nvSpPr>
        <p:spPr>
          <a:xfrm>
            <a:off x="3936738" y="313910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11" name="矩形 29">
            <a:extLst>
              <a:ext uri="{FF2B5EF4-FFF2-40B4-BE49-F238E27FC236}">
                <a16:creationId xmlns:a16="http://schemas.microsoft.com/office/drawing/2014/main" id="{209329C7-D592-7E43-9B43-E02F13FEAE34}"/>
              </a:ext>
            </a:extLst>
          </p:cNvPr>
          <p:cNvSpPr/>
          <p:nvPr/>
        </p:nvSpPr>
        <p:spPr>
          <a:xfrm>
            <a:off x="426827" y="375841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112" name="矩形 30">
            <a:extLst>
              <a:ext uri="{FF2B5EF4-FFF2-40B4-BE49-F238E27FC236}">
                <a16:creationId xmlns:a16="http://schemas.microsoft.com/office/drawing/2014/main" id="{4840B705-27C2-F844-ACA3-5F5F9A06E2D7}"/>
              </a:ext>
            </a:extLst>
          </p:cNvPr>
          <p:cNvSpPr/>
          <p:nvPr/>
        </p:nvSpPr>
        <p:spPr>
          <a:xfrm>
            <a:off x="1206092" y="376635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13" name="矩形 31">
            <a:extLst>
              <a:ext uri="{FF2B5EF4-FFF2-40B4-BE49-F238E27FC236}">
                <a16:creationId xmlns:a16="http://schemas.microsoft.com/office/drawing/2014/main" id="{FBDC7F6A-B938-E943-B49F-71F50FC9BE76}"/>
              </a:ext>
            </a:extLst>
          </p:cNvPr>
          <p:cNvSpPr/>
          <p:nvPr/>
        </p:nvSpPr>
        <p:spPr>
          <a:xfrm>
            <a:off x="1765599" y="37706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4" name="矩形 32">
            <a:extLst>
              <a:ext uri="{FF2B5EF4-FFF2-40B4-BE49-F238E27FC236}">
                <a16:creationId xmlns:a16="http://schemas.microsoft.com/office/drawing/2014/main" id="{DDE2766C-A821-2844-9BC2-A2BD40158840}"/>
              </a:ext>
            </a:extLst>
          </p:cNvPr>
          <p:cNvSpPr/>
          <p:nvPr/>
        </p:nvSpPr>
        <p:spPr>
          <a:xfrm>
            <a:off x="2127617" y="175767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5" name="矩形 33">
            <a:extLst>
              <a:ext uri="{FF2B5EF4-FFF2-40B4-BE49-F238E27FC236}">
                <a16:creationId xmlns:a16="http://schemas.microsoft.com/office/drawing/2014/main" id="{AF08806A-735B-2845-ADC6-7F2ED36F4D39}"/>
              </a:ext>
            </a:extLst>
          </p:cNvPr>
          <p:cNvSpPr/>
          <p:nvPr/>
        </p:nvSpPr>
        <p:spPr>
          <a:xfrm>
            <a:off x="1229547" y="237738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6" name="矩形 34">
            <a:extLst>
              <a:ext uri="{FF2B5EF4-FFF2-40B4-BE49-F238E27FC236}">
                <a16:creationId xmlns:a16="http://schemas.microsoft.com/office/drawing/2014/main" id="{14BD6F0D-3F38-AD48-B406-4EC6FFCBFD2F}"/>
              </a:ext>
            </a:extLst>
          </p:cNvPr>
          <p:cNvSpPr/>
          <p:nvPr/>
        </p:nvSpPr>
        <p:spPr>
          <a:xfrm>
            <a:off x="3047462" y="237738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7" name="矩形 35">
            <a:extLst>
              <a:ext uri="{FF2B5EF4-FFF2-40B4-BE49-F238E27FC236}">
                <a16:creationId xmlns:a16="http://schemas.microsoft.com/office/drawing/2014/main" id="{8A23C909-13BA-5546-A16C-06E493D39EC5}"/>
              </a:ext>
            </a:extLst>
          </p:cNvPr>
          <p:cNvSpPr/>
          <p:nvPr/>
        </p:nvSpPr>
        <p:spPr>
          <a:xfrm>
            <a:off x="596812" y="297561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8" name="矩形 36">
            <a:extLst>
              <a:ext uri="{FF2B5EF4-FFF2-40B4-BE49-F238E27FC236}">
                <a16:creationId xmlns:a16="http://schemas.microsoft.com/office/drawing/2014/main" id="{69D211F3-0AB6-014C-902C-1438FF0BC598}"/>
              </a:ext>
            </a:extLst>
          </p:cNvPr>
          <p:cNvSpPr/>
          <p:nvPr/>
        </p:nvSpPr>
        <p:spPr>
          <a:xfrm>
            <a:off x="1875885" y="299233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9" name="矩形 37">
            <a:extLst>
              <a:ext uri="{FF2B5EF4-FFF2-40B4-BE49-F238E27FC236}">
                <a16:creationId xmlns:a16="http://schemas.microsoft.com/office/drawing/2014/main" id="{E96802D0-2B1A-FD40-AC87-A2C78B2863DF}"/>
              </a:ext>
            </a:extLst>
          </p:cNvPr>
          <p:cNvSpPr/>
          <p:nvPr/>
        </p:nvSpPr>
        <p:spPr>
          <a:xfrm>
            <a:off x="2413991" y="2991950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0" name="矩形 38">
            <a:extLst>
              <a:ext uri="{FF2B5EF4-FFF2-40B4-BE49-F238E27FC236}">
                <a16:creationId xmlns:a16="http://schemas.microsoft.com/office/drawing/2014/main" id="{8346205E-9DB7-EA41-AEAE-154F7B7DB5AB}"/>
              </a:ext>
            </a:extLst>
          </p:cNvPr>
          <p:cNvSpPr/>
          <p:nvPr/>
        </p:nvSpPr>
        <p:spPr>
          <a:xfrm>
            <a:off x="3693064" y="298874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7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1" name="矩形 39">
            <a:extLst>
              <a:ext uri="{FF2B5EF4-FFF2-40B4-BE49-F238E27FC236}">
                <a16:creationId xmlns:a16="http://schemas.microsoft.com/office/drawing/2014/main" id="{4CC64BFF-641A-684A-BC52-2E1E79EC54E3}"/>
              </a:ext>
            </a:extLst>
          </p:cNvPr>
          <p:cNvSpPr/>
          <p:nvPr/>
        </p:nvSpPr>
        <p:spPr>
          <a:xfrm>
            <a:off x="241662" y="359172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8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2" name="矩形 40">
            <a:extLst>
              <a:ext uri="{FF2B5EF4-FFF2-40B4-BE49-F238E27FC236}">
                <a16:creationId xmlns:a16="http://schemas.microsoft.com/office/drawing/2014/main" id="{5502EA30-43B3-1941-97C9-A1BCF60100B9}"/>
              </a:ext>
            </a:extLst>
          </p:cNvPr>
          <p:cNvSpPr/>
          <p:nvPr/>
        </p:nvSpPr>
        <p:spPr>
          <a:xfrm>
            <a:off x="962418" y="359966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9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3" name="矩形 41">
            <a:extLst>
              <a:ext uri="{FF2B5EF4-FFF2-40B4-BE49-F238E27FC236}">
                <a16:creationId xmlns:a16="http://schemas.microsoft.com/office/drawing/2014/main" id="{44026E99-3AD8-DB4B-9759-6568596482DC}"/>
              </a:ext>
            </a:extLst>
          </p:cNvPr>
          <p:cNvSpPr/>
          <p:nvPr/>
        </p:nvSpPr>
        <p:spPr>
          <a:xfrm>
            <a:off x="1482652" y="3603913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4" name="矩形 42">
            <a:extLst>
              <a:ext uri="{FF2B5EF4-FFF2-40B4-BE49-F238E27FC236}">
                <a16:creationId xmlns:a16="http://schemas.microsoft.com/office/drawing/2014/main" id="{54536CCF-32DE-2C44-9E21-CB05F86A098F}"/>
              </a:ext>
            </a:extLst>
          </p:cNvPr>
          <p:cNvSpPr/>
          <p:nvPr/>
        </p:nvSpPr>
        <p:spPr>
          <a:xfrm>
            <a:off x="1804951" y="2491129"/>
            <a:ext cx="24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8" name="直線接點 3">
            <a:extLst>
              <a:ext uri="{FF2B5EF4-FFF2-40B4-BE49-F238E27FC236}">
                <a16:creationId xmlns:a16="http://schemas.microsoft.com/office/drawing/2014/main" id="{BAC48B8A-187B-4B4F-BAC8-122522799BAC}"/>
              </a:ext>
            </a:extLst>
          </p:cNvPr>
          <p:cNvCxnSpPr>
            <a:stCxn id="170" idx="3"/>
            <a:endCxn id="172" idx="0"/>
          </p:cNvCxnSpPr>
          <p:nvPr/>
        </p:nvCxnSpPr>
        <p:spPr>
          <a:xfrm flipH="1">
            <a:off x="5988840" y="4315093"/>
            <a:ext cx="760960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接點 4">
            <a:extLst>
              <a:ext uri="{FF2B5EF4-FFF2-40B4-BE49-F238E27FC236}">
                <a16:creationId xmlns:a16="http://schemas.microsoft.com/office/drawing/2014/main" id="{A0349476-E382-8247-8925-07F7002EC723}"/>
              </a:ext>
            </a:extLst>
          </p:cNvPr>
          <p:cNvCxnSpPr>
            <a:stCxn id="170" idx="5"/>
            <a:endCxn id="171" idx="0"/>
          </p:cNvCxnSpPr>
          <p:nvPr/>
        </p:nvCxnSpPr>
        <p:spPr>
          <a:xfrm>
            <a:off x="7024020" y="4315093"/>
            <a:ext cx="782735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橢圓 5">
            <a:extLst>
              <a:ext uri="{FF2B5EF4-FFF2-40B4-BE49-F238E27FC236}">
                <a16:creationId xmlns:a16="http://schemas.microsoft.com/office/drawing/2014/main" id="{FD44C489-F800-194F-B4F6-54D4BA4C2E7F}"/>
              </a:ext>
            </a:extLst>
          </p:cNvPr>
          <p:cNvSpPr/>
          <p:nvPr/>
        </p:nvSpPr>
        <p:spPr>
          <a:xfrm>
            <a:off x="6693007" y="396898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71" name="橢圓 6">
            <a:extLst>
              <a:ext uri="{FF2B5EF4-FFF2-40B4-BE49-F238E27FC236}">
                <a16:creationId xmlns:a16="http://schemas.microsoft.com/office/drawing/2014/main" id="{AA4D4584-DDFE-6847-A2CA-806E085488ED}"/>
              </a:ext>
            </a:extLst>
          </p:cNvPr>
          <p:cNvSpPr/>
          <p:nvPr/>
        </p:nvSpPr>
        <p:spPr>
          <a:xfrm>
            <a:off x="7612852" y="459219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72" name="橢圓 7">
            <a:extLst>
              <a:ext uri="{FF2B5EF4-FFF2-40B4-BE49-F238E27FC236}">
                <a16:creationId xmlns:a16="http://schemas.microsoft.com/office/drawing/2014/main" id="{AA0AA626-131E-3943-A8F4-25050F8E94D8}"/>
              </a:ext>
            </a:extLst>
          </p:cNvPr>
          <p:cNvSpPr/>
          <p:nvPr/>
        </p:nvSpPr>
        <p:spPr>
          <a:xfrm>
            <a:off x="5794937" y="459219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73" name="直線接點 8">
            <a:extLst>
              <a:ext uri="{FF2B5EF4-FFF2-40B4-BE49-F238E27FC236}">
                <a16:creationId xmlns:a16="http://schemas.microsoft.com/office/drawing/2014/main" id="{4A10E386-0382-FB48-B7EC-934819DC3880}"/>
              </a:ext>
            </a:extLst>
          </p:cNvPr>
          <p:cNvCxnSpPr>
            <a:stCxn id="172" idx="3"/>
            <a:endCxn id="176" idx="0"/>
          </p:cNvCxnSpPr>
          <p:nvPr/>
        </p:nvCxnSpPr>
        <p:spPr>
          <a:xfrm flipH="1">
            <a:off x="5356105" y="4938302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9">
            <a:extLst>
              <a:ext uri="{FF2B5EF4-FFF2-40B4-BE49-F238E27FC236}">
                <a16:creationId xmlns:a16="http://schemas.microsoft.com/office/drawing/2014/main" id="{06C9E7AA-0BBE-0742-B11F-406AE8CF8EEF}"/>
              </a:ext>
            </a:extLst>
          </p:cNvPr>
          <p:cNvCxnSpPr>
            <a:stCxn id="172" idx="5"/>
            <a:endCxn id="175" idx="0"/>
          </p:cNvCxnSpPr>
          <p:nvPr/>
        </p:nvCxnSpPr>
        <p:spPr>
          <a:xfrm>
            <a:off x="6125950" y="4938302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橢圓 10">
            <a:extLst>
              <a:ext uri="{FF2B5EF4-FFF2-40B4-BE49-F238E27FC236}">
                <a16:creationId xmlns:a16="http://schemas.microsoft.com/office/drawing/2014/main" id="{EA48E2E5-E380-9B41-84CB-FE636FE22F8D}"/>
              </a:ext>
            </a:extLst>
          </p:cNvPr>
          <p:cNvSpPr/>
          <p:nvPr/>
        </p:nvSpPr>
        <p:spPr>
          <a:xfrm>
            <a:off x="6441275" y="5188668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76" name="橢圓 11">
            <a:extLst>
              <a:ext uri="{FF2B5EF4-FFF2-40B4-BE49-F238E27FC236}">
                <a16:creationId xmlns:a16="http://schemas.microsoft.com/office/drawing/2014/main" id="{A8C46841-4CAF-8D4E-BFC8-C413968AE4D5}"/>
              </a:ext>
            </a:extLst>
          </p:cNvPr>
          <p:cNvSpPr/>
          <p:nvPr/>
        </p:nvSpPr>
        <p:spPr>
          <a:xfrm>
            <a:off x="5162202" y="5188669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直線接點 12">
            <a:extLst>
              <a:ext uri="{FF2B5EF4-FFF2-40B4-BE49-F238E27FC236}">
                <a16:creationId xmlns:a16="http://schemas.microsoft.com/office/drawing/2014/main" id="{F7EE639C-A3AE-BB43-8238-954CBC1B7F9D}"/>
              </a:ext>
            </a:extLst>
          </p:cNvPr>
          <p:cNvCxnSpPr>
            <a:stCxn id="176" idx="3"/>
            <a:endCxn id="180" idx="0"/>
          </p:cNvCxnSpPr>
          <p:nvPr/>
        </p:nvCxnSpPr>
        <p:spPr>
          <a:xfrm flipH="1">
            <a:off x="5000955" y="5534779"/>
            <a:ext cx="218040" cy="268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接點 13">
            <a:extLst>
              <a:ext uri="{FF2B5EF4-FFF2-40B4-BE49-F238E27FC236}">
                <a16:creationId xmlns:a16="http://schemas.microsoft.com/office/drawing/2014/main" id="{1ACCE90D-1569-5440-9B60-DA022FBB6DB9}"/>
              </a:ext>
            </a:extLst>
          </p:cNvPr>
          <p:cNvCxnSpPr>
            <a:stCxn id="176" idx="5"/>
            <a:endCxn id="179" idx="0"/>
          </p:cNvCxnSpPr>
          <p:nvPr/>
        </p:nvCxnSpPr>
        <p:spPr>
          <a:xfrm>
            <a:off x="5493215" y="5534779"/>
            <a:ext cx="231643" cy="268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橢圓 14">
            <a:extLst>
              <a:ext uri="{FF2B5EF4-FFF2-40B4-BE49-F238E27FC236}">
                <a16:creationId xmlns:a16="http://schemas.microsoft.com/office/drawing/2014/main" id="{95D032CA-CAEC-D34A-AEED-C688FF9C03CA}"/>
              </a:ext>
            </a:extLst>
          </p:cNvPr>
          <p:cNvSpPr/>
          <p:nvPr/>
        </p:nvSpPr>
        <p:spPr>
          <a:xfrm>
            <a:off x="5530955" y="580303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80" name="橢圓 15">
            <a:extLst>
              <a:ext uri="{FF2B5EF4-FFF2-40B4-BE49-F238E27FC236}">
                <a16:creationId xmlns:a16="http://schemas.microsoft.com/office/drawing/2014/main" id="{D21E840A-E252-4C41-AE3C-44DCF3EDAFDB}"/>
              </a:ext>
            </a:extLst>
          </p:cNvPr>
          <p:cNvSpPr/>
          <p:nvPr/>
        </p:nvSpPr>
        <p:spPr>
          <a:xfrm>
            <a:off x="4807052" y="580303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81" name="直線接點 16">
            <a:extLst>
              <a:ext uri="{FF2B5EF4-FFF2-40B4-BE49-F238E27FC236}">
                <a16:creationId xmlns:a16="http://schemas.microsoft.com/office/drawing/2014/main" id="{D68FC682-8B72-EA41-A8A1-AE8F3ACF68AA}"/>
              </a:ext>
            </a:extLst>
          </p:cNvPr>
          <p:cNvCxnSpPr>
            <a:stCxn id="175" idx="3"/>
            <a:endCxn id="182" idx="0"/>
          </p:cNvCxnSpPr>
          <p:nvPr/>
        </p:nvCxnSpPr>
        <p:spPr>
          <a:xfrm flipH="1">
            <a:off x="6281218" y="5534778"/>
            <a:ext cx="216850" cy="2761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橢圓 17">
            <a:extLst>
              <a:ext uri="{FF2B5EF4-FFF2-40B4-BE49-F238E27FC236}">
                <a16:creationId xmlns:a16="http://schemas.microsoft.com/office/drawing/2014/main" id="{BCB8E4BD-D909-5E47-9761-AC7C966F195C}"/>
              </a:ext>
            </a:extLst>
          </p:cNvPr>
          <p:cNvSpPr/>
          <p:nvPr/>
        </p:nvSpPr>
        <p:spPr>
          <a:xfrm>
            <a:off x="6087315" y="5810970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83" name="矩形 18">
            <a:extLst>
              <a:ext uri="{FF2B5EF4-FFF2-40B4-BE49-F238E27FC236}">
                <a16:creationId xmlns:a16="http://schemas.microsoft.com/office/drawing/2014/main" id="{B0D78A7D-9988-7246-ABA4-5231046151B4}"/>
              </a:ext>
            </a:extLst>
          </p:cNvPr>
          <p:cNvSpPr/>
          <p:nvPr/>
        </p:nvSpPr>
        <p:spPr>
          <a:xfrm>
            <a:off x="6677558" y="398706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20</a:t>
            </a:r>
            <a:endParaRPr lang="zh-TW" altLang="en-US" dirty="0"/>
          </a:p>
        </p:txBody>
      </p:sp>
      <p:sp>
        <p:nvSpPr>
          <p:cNvPr id="184" name="矩形 19">
            <a:extLst>
              <a:ext uri="{FF2B5EF4-FFF2-40B4-BE49-F238E27FC236}">
                <a16:creationId xmlns:a16="http://schemas.microsoft.com/office/drawing/2014/main" id="{E11F85BF-6892-BF43-8F4C-FADCAFC27E02}"/>
              </a:ext>
            </a:extLst>
          </p:cNvPr>
          <p:cNvSpPr/>
          <p:nvPr/>
        </p:nvSpPr>
        <p:spPr>
          <a:xfrm>
            <a:off x="5779488" y="460677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15</a:t>
            </a:r>
            <a:endParaRPr lang="zh-TW" altLang="en-US" dirty="0"/>
          </a:p>
        </p:txBody>
      </p:sp>
      <p:sp>
        <p:nvSpPr>
          <p:cNvPr id="185" name="矩形 20">
            <a:extLst>
              <a:ext uri="{FF2B5EF4-FFF2-40B4-BE49-F238E27FC236}">
                <a16:creationId xmlns:a16="http://schemas.microsoft.com/office/drawing/2014/main" id="{41879237-0547-424D-9E08-EA4C628ECE5F}"/>
              </a:ext>
            </a:extLst>
          </p:cNvPr>
          <p:cNvSpPr/>
          <p:nvPr/>
        </p:nvSpPr>
        <p:spPr>
          <a:xfrm>
            <a:off x="7597403" y="460677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186" name="矩形 21">
            <a:extLst>
              <a:ext uri="{FF2B5EF4-FFF2-40B4-BE49-F238E27FC236}">
                <a16:creationId xmlns:a16="http://schemas.microsoft.com/office/drawing/2014/main" id="{E1047775-DA2A-6349-90AD-6F0F213F5D8F}"/>
              </a:ext>
            </a:extLst>
          </p:cNvPr>
          <p:cNvSpPr/>
          <p:nvPr/>
        </p:nvSpPr>
        <p:spPr>
          <a:xfrm>
            <a:off x="5146753" y="520500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solidFill>
                  <a:srgbClr val="0070C0"/>
                </a:solidFill>
              </a:rPr>
              <a:t>14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87" name="矩形 22">
            <a:extLst>
              <a:ext uri="{FF2B5EF4-FFF2-40B4-BE49-F238E27FC236}">
                <a16:creationId xmlns:a16="http://schemas.microsoft.com/office/drawing/2014/main" id="{2BECFCA0-74CC-9848-82E7-201DFC0F10C7}"/>
              </a:ext>
            </a:extLst>
          </p:cNvPr>
          <p:cNvSpPr/>
          <p:nvPr/>
        </p:nvSpPr>
        <p:spPr>
          <a:xfrm>
            <a:off x="6484335" y="5221718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188" name="直線接點 23">
            <a:extLst>
              <a:ext uri="{FF2B5EF4-FFF2-40B4-BE49-F238E27FC236}">
                <a16:creationId xmlns:a16="http://schemas.microsoft.com/office/drawing/2014/main" id="{2296CAEF-D394-FE4A-BFEE-E3EDC6DB08E0}"/>
              </a:ext>
            </a:extLst>
          </p:cNvPr>
          <p:cNvCxnSpPr>
            <a:endCxn id="192" idx="0"/>
          </p:cNvCxnSpPr>
          <p:nvPr/>
        </p:nvCxnSpPr>
        <p:spPr>
          <a:xfrm flipH="1">
            <a:off x="7156721" y="4938307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接點 24">
            <a:extLst>
              <a:ext uri="{FF2B5EF4-FFF2-40B4-BE49-F238E27FC236}">
                <a16:creationId xmlns:a16="http://schemas.microsoft.com/office/drawing/2014/main" id="{B3111976-D74A-DB42-8452-0BA0CA4DF470}"/>
              </a:ext>
            </a:extLst>
          </p:cNvPr>
          <p:cNvCxnSpPr>
            <a:endCxn id="190" idx="0"/>
          </p:cNvCxnSpPr>
          <p:nvPr/>
        </p:nvCxnSpPr>
        <p:spPr>
          <a:xfrm>
            <a:off x="7943129" y="4938307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橢圓 25">
            <a:extLst>
              <a:ext uri="{FF2B5EF4-FFF2-40B4-BE49-F238E27FC236}">
                <a16:creationId xmlns:a16="http://schemas.microsoft.com/office/drawing/2014/main" id="{E812370C-72ED-954D-8E88-F3A8B0978705}"/>
              </a:ext>
            </a:extLst>
          </p:cNvPr>
          <p:cNvSpPr/>
          <p:nvPr/>
        </p:nvSpPr>
        <p:spPr>
          <a:xfrm>
            <a:off x="8258454" y="518867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91" name="矩形 26">
            <a:extLst>
              <a:ext uri="{FF2B5EF4-FFF2-40B4-BE49-F238E27FC236}">
                <a16:creationId xmlns:a16="http://schemas.microsoft.com/office/drawing/2014/main" id="{9A0C9803-81A5-524C-BDA1-2BF97A1632C0}"/>
              </a:ext>
            </a:extLst>
          </p:cNvPr>
          <p:cNvSpPr/>
          <p:nvPr/>
        </p:nvSpPr>
        <p:spPr>
          <a:xfrm>
            <a:off x="7022441" y="520500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192" name="橢圓 27">
            <a:extLst>
              <a:ext uri="{FF2B5EF4-FFF2-40B4-BE49-F238E27FC236}">
                <a16:creationId xmlns:a16="http://schemas.microsoft.com/office/drawing/2014/main" id="{10E2D22E-0012-924C-8ECB-527CDEA0B25C}"/>
              </a:ext>
            </a:extLst>
          </p:cNvPr>
          <p:cNvSpPr/>
          <p:nvPr/>
        </p:nvSpPr>
        <p:spPr>
          <a:xfrm>
            <a:off x="6962818" y="518692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93" name="矩形 28">
            <a:extLst>
              <a:ext uri="{FF2B5EF4-FFF2-40B4-BE49-F238E27FC236}">
                <a16:creationId xmlns:a16="http://schemas.microsoft.com/office/drawing/2014/main" id="{3A0FFDD0-E1C3-E441-AE2F-73BFD2F5F765}"/>
              </a:ext>
            </a:extLst>
          </p:cNvPr>
          <p:cNvSpPr/>
          <p:nvPr/>
        </p:nvSpPr>
        <p:spPr>
          <a:xfrm>
            <a:off x="8301514" y="5201802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94" name="矩形 29">
            <a:extLst>
              <a:ext uri="{FF2B5EF4-FFF2-40B4-BE49-F238E27FC236}">
                <a16:creationId xmlns:a16="http://schemas.microsoft.com/office/drawing/2014/main" id="{16A1C076-A037-8E45-ABDD-F425F79BEB8E}"/>
              </a:ext>
            </a:extLst>
          </p:cNvPr>
          <p:cNvSpPr/>
          <p:nvPr/>
        </p:nvSpPr>
        <p:spPr>
          <a:xfrm>
            <a:off x="4791603" y="5821112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solidFill>
                  <a:srgbClr val="0070C0"/>
                </a:solidFill>
              </a:rPr>
              <a:t>11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95" name="矩形 30">
            <a:extLst>
              <a:ext uri="{FF2B5EF4-FFF2-40B4-BE49-F238E27FC236}">
                <a16:creationId xmlns:a16="http://schemas.microsoft.com/office/drawing/2014/main" id="{4F519029-B570-7F43-9386-43AF723056D4}"/>
              </a:ext>
            </a:extLst>
          </p:cNvPr>
          <p:cNvSpPr/>
          <p:nvPr/>
        </p:nvSpPr>
        <p:spPr>
          <a:xfrm>
            <a:off x="5570868" y="582905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96" name="矩形 31">
            <a:extLst>
              <a:ext uri="{FF2B5EF4-FFF2-40B4-BE49-F238E27FC236}">
                <a16:creationId xmlns:a16="http://schemas.microsoft.com/office/drawing/2014/main" id="{14CB1E1D-841B-AC4C-B623-121CA975DD2C}"/>
              </a:ext>
            </a:extLst>
          </p:cNvPr>
          <p:cNvSpPr/>
          <p:nvPr/>
        </p:nvSpPr>
        <p:spPr>
          <a:xfrm>
            <a:off x="6130375" y="583329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97" name="矩形 32">
            <a:extLst>
              <a:ext uri="{FF2B5EF4-FFF2-40B4-BE49-F238E27FC236}">
                <a16:creationId xmlns:a16="http://schemas.microsoft.com/office/drawing/2014/main" id="{F0EF58D6-9212-8042-9ACA-6F5CE886C0D1}"/>
              </a:ext>
            </a:extLst>
          </p:cNvPr>
          <p:cNvSpPr/>
          <p:nvPr/>
        </p:nvSpPr>
        <p:spPr>
          <a:xfrm>
            <a:off x="6492393" y="382037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98" name="矩形 33">
            <a:extLst>
              <a:ext uri="{FF2B5EF4-FFF2-40B4-BE49-F238E27FC236}">
                <a16:creationId xmlns:a16="http://schemas.microsoft.com/office/drawing/2014/main" id="{B2CABFC3-0782-FD48-B903-F0831A93F819}"/>
              </a:ext>
            </a:extLst>
          </p:cNvPr>
          <p:cNvSpPr/>
          <p:nvPr/>
        </p:nvSpPr>
        <p:spPr>
          <a:xfrm>
            <a:off x="5594323" y="444008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99" name="矩形 34">
            <a:extLst>
              <a:ext uri="{FF2B5EF4-FFF2-40B4-BE49-F238E27FC236}">
                <a16:creationId xmlns:a16="http://schemas.microsoft.com/office/drawing/2014/main" id="{C0BFD48B-603A-FF4A-A34A-B506D759CBC9}"/>
              </a:ext>
            </a:extLst>
          </p:cNvPr>
          <p:cNvSpPr/>
          <p:nvPr/>
        </p:nvSpPr>
        <p:spPr>
          <a:xfrm>
            <a:off x="7412238" y="444008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0" name="矩形 35">
            <a:extLst>
              <a:ext uri="{FF2B5EF4-FFF2-40B4-BE49-F238E27FC236}">
                <a16:creationId xmlns:a16="http://schemas.microsoft.com/office/drawing/2014/main" id="{C171E32B-CEC2-7E41-B92F-6A7319A824D7}"/>
              </a:ext>
            </a:extLst>
          </p:cNvPr>
          <p:cNvSpPr/>
          <p:nvPr/>
        </p:nvSpPr>
        <p:spPr>
          <a:xfrm>
            <a:off x="4961588" y="503831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1" name="矩形 36">
            <a:extLst>
              <a:ext uri="{FF2B5EF4-FFF2-40B4-BE49-F238E27FC236}">
                <a16:creationId xmlns:a16="http://schemas.microsoft.com/office/drawing/2014/main" id="{2986E135-A696-C742-9F2A-B7F217C739F9}"/>
              </a:ext>
            </a:extLst>
          </p:cNvPr>
          <p:cNvSpPr/>
          <p:nvPr/>
        </p:nvSpPr>
        <p:spPr>
          <a:xfrm>
            <a:off x="6240661" y="5055030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2" name="矩形 37">
            <a:extLst>
              <a:ext uri="{FF2B5EF4-FFF2-40B4-BE49-F238E27FC236}">
                <a16:creationId xmlns:a16="http://schemas.microsoft.com/office/drawing/2014/main" id="{EF001AE9-ECB6-3B48-A97A-422DCAF3B371}"/>
              </a:ext>
            </a:extLst>
          </p:cNvPr>
          <p:cNvSpPr/>
          <p:nvPr/>
        </p:nvSpPr>
        <p:spPr>
          <a:xfrm>
            <a:off x="6778767" y="505464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3" name="矩形 38">
            <a:extLst>
              <a:ext uri="{FF2B5EF4-FFF2-40B4-BE49-F238E27FC236}">
                <a16:creationId xmlns:a16="http://schemas.microsoft.com/office/drawing/2014/main" id="{FE9C79C5-56BA-0C42-A150-89AAE098757F}"/>
              </a:ext>
            </a:extLst>
          </p:cNvPr>
          <p:cNvSpPr/>
          <p:nvPr/>
        </p:nvSpPr>
        <p:spPr>
          <a:xfrm>
            <a:off x="8057840" y="505144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7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4" name="矩形 39">
            <a:extLst>
              <a:ext uri="{FF2B5EF4-FFF2-40B4-BE49-F238E27FC236}">
                <a16:creationId xmlns:a16="http://schemas.microsoft.com/office/drawing/2014/main" id="{48D69975-A152-C747-BC8A-BEDF41B9F6F8}"/>
              </a:ext>
            </a:extLst>
          </p:cNvPr>
          <p:cNvSpPr/>
          <p:nvPr/>
        </p:nvSpPr>
        <p:spPr>
          <a:xfrm>
            <a:off x="4606438" y="565442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8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5" name="矩形 40">
            <a:extLst>
              <a:ext uri="{FF2B5EF4-FFF2-40B4-BE49-F238E27FC236}">
                <a16:creationId xmlns:a16="http://schemas.microsoft.com/office/drawing/2014/main" id="{3ABB0335-F616-AE4E-A1E0-36859ABDEB76}"/>
              </a:ext>
            </a:extLst>
          </p:cNvPr>
          <p:cNvSpPr/>
          <p:nvPr/>
        </p:nvSpPr>
        <p:spPr>
          <a:xfrm>
            <a:off x="5327194" y="566236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9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6" name="矩形 41">
            <a:extLst>
              <a:ext uri="{FF2B5EF4-FFF2-40B4-BE49-F238E27FC236}">
                <a16:creationId xmlns:a16="http://schemas.microsoft.com/office/drawing/2014/main" id="{BA3D1E32-79DD-7E4F-95E7-2F47B5F99199}"/>
              </a:ext>
            </a:extLst>
          </p:cNvPr>
          <p:cNvSpPr/>
          <p:nvPr/>
        </p:nvSpPr>
        <p:spPr>
          <a:xfrm>
            <a:off x="5847428" y="566660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7" name="矩形 42">
            <a:extLst>
              <a:ext uri="{FF2B5EF4-FFF2-40B4-BE49-F238E27FC236}">
                <a16:creationId xmlns:a16="http://schemas.microsoft.com/office/drawing/2014/main" id="{1B4AF476-7437-C14B-A93C-253C9FD549E1}"/>
              </a:ext>
            </a:extLst>
          </p:cNvPr>
          <p:cNvSpPr/>
          <p:nvPr/>
        </p:nvSpPr>
        <p:spPr>
          <a:xfrm>
            <a:off x="6169727" y="4553825"/>
            <a:ext cx="24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矩形 59">
            <a:extLst>
              <a:ext uri="{FF2B5EF4-FFF2-40B4-BE49-F238E27FC236}">
                <a16:creationId xmlns:a16="http://schemas.microsoft.com/office/drawing/2014/main" id="{E58DEEFC-D52C-9142-9CE8-A1F114227156}"/>
              </a:ext>
            </a:extLst>
          </p:cNvPr>
          <p:cNvSpPr/>
          <p:nvPr/>
        </p:nvSpPr>
        <p:spPr>
          <a:xfrm>
            <a:off x="5125807" y="2346236"/>
            <a:ext cx="31105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Swap the largest of the three blanks with the parent node above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AE355C7B-0730-1849-BBF7-C1A324694760}"/>
              </a:ext>
            </a:extLst>
          </p:cNvPr>
          <p:cNvSpPr/>
          <p:nvPr/>
        </p:nvSpPr>
        <p:spPr>
          <a:xfrm rot="2967989">
            <a:off x="4304521" y="3383219"/>
            <a:ext cx="874706" cy="1652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47103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Another Example of HEAPIFY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Though Steps 1 to 3, we obtain a heap tree</a:t>
            </a:r>
          </a:p>
        </p:txBody>
      </p:sp>
      <p:cxnSp>
        <p:nvCxnSpPr>
          <p:cNvPr id="168" name="直線接點 3">
            <a:extLst>
              <a:ext uri="{FF2B5EF4-FFF2-40B4-BE49-F238E27FC236}">
                <a16:creationId xmlns:a16="http://schemas.microsoft.com/office/drawing/2014/main" id="{BAC48B8A-187B-4B4F-BAC8-122522799BAC}"/>
              </a:ext>
            </a:extLst>
          </p:cNvPr>
          <p:cNvCxnSpPr>
            <a:stCxn id="170" idx="3"/>
            <a:endCxn id="172" idx="0"/>
          </p:cNvCxnSpPr>
          <p:nvPr/>
        </p:nvCxnSpPr>
        <p:spPr>
          <a:xfrm flipH="1">
            <a:off x="3271040" y="2816493"/>
            <a:ext cx="760960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接點 4">
            <a:extLst>
              <a:ext uri="{FF2B5EF4-FFF2-40B4-BE49-F238E27FC236}">
                <a16:creationId xmlns:a16="http://schemas.microsoft.com/office/drawing/2014/main" id="{A0349476-E382-8247-8925-07F7002EC723}"/>
              </a:ext>
            </a:extLst>
          </p:cNvPr>
          <p:cNvCxnSpPr>
            <a:stCxn id="170" idx="5"/>
            <a:endCxn id="171" idx="0"/>
          </p:cNvCxnSpPr>
          <p:nvPr/>
        </p:nvCxnSpPr>
        <p:spPr>
          <a:xfrm>
            <a:off x="4306220" y="2816493"/>
            <a:ext cx="782735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橢圓 5">
            <a:extLst>
              <a:ext uri="{FF2B5EF4-FFF2-40B4-BE49-F238E27FC236}">
                <a16:creationId xmlns:a16="http://schemas.microsoft.com/office/drawing/2014/main" id="{FD44C489-F800-194F-B4F6-54D4BA4C2E7F}"/>
              </a:ext>
            </a:extLst>
          </p:cNvPr>
          <p:cNvSpPr/>
          <p:nvPr/>
        </p:nvSpPr>
        <p:spPr>
          <a:xfrm>
            <a:off x="3975207" y="247038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71" name="橢圓 6">
            <a:extLst>
              <a:ext uri="{FF2B5EF4-FFF2-40B4-BE49-F238E27FC236}">
                <a16:creationId xmlns:a16="http://schemas.microsoft.com/office/drawing/2014/main" id="{AA4D4584-DDFE-6847-A2CA-806E085488ED}"/>
              </a:ext>
            </a:extLst>
          </p:cNvPr>
          <p:cNvSpPr/>
          <p:nvPr/>
        </p:nvSpPr>
        <p:spPr>
          <a:xfrm>
            <a:off x="4895052" y="309359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72" name="橢圓 7">
            <a:extLst>
              <a:ext uri="{FF2B5EF4-FFF2-40B4-BE49-F238E27FC236}">
                <a16:creationId xmlns:a16="http://schemas.microsoft.com/office/drawing/2014/main" id="{AA0AA626-131E-3943-A8F4-25050F8E94D8}"/>
              </a:ext>
            </a:extLst>
          </p:cNvPr>
          <p:cNvSpPr/>
          <p:nvPr/>
        </p:nvSpPr>
        <p:spPr>
          <a:xfrm>
            <a:off x="3077137" y="309359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73" name="直線接點 8">
            <a:extLst>
              <a:ext uri="{FF2B5EF4-FFF2-40B4-BE49-F238E27FC236}">
                <a16:creationId xmlns:a16="http://schemas.microsoft.com/office/drawing/2014/main" id="{4A10E386-0382-FB48-B7EC-934819DC3880}"/>
              </a:ext>
            </a:extLst>
          </p:cNvPr>
          <p:cNvCxnSpPr>
            <a:stCxn id="172" idx="3"/>
            <a:endCxn id="176" idx="0"/>
          </p:cNvCxnSpPr>
          <p:nvPr/>
        </p:nvCxnSpPr>
        <p:spPr>
          <a:xfrm flipH="1">
            <a:off x="2638305" y="3439702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9">
            <a:extLst>
              <a:ext uri="{FF2B5EF4-FFF2-40B4-BE49-F238E27FC236}">
                <a16:creationId xmlns:a16="http://schemas.microsoft.com/office/drawing/2014/main" id="{06C9E7AA-0BBE-0742-B11F-406AE8CF8EEF}"/>
              </a:ext>
            </a:extLst>
          </p:cNvPr>
          <p:cNvCxnSpPr>
            <a:stCxn id="172" idx="5"/>
            <a:endCxn id="175" idx="0"/>
          </p:cNvCxnSpPr>
          <p:nvPr/>
        </p:nvCxnSpPr>
        <p:spPr>
          <a:xfrm>
            <a:off x="3408150" y="3439702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橢圓 10">
            <a:extLst>
              <a:ext uri="{FF2B5EF4-FFF2-40B4-BE49-F238E27FC236}">
                <a16:creationId xmlns:a16="http://schemas.microsoft.com/office/drawing/2014/main" id="{EA48E2E5-E380-9B41-84CB-FE636FE22F8D}"/>
              </a:ext>
            </a:extLst>
          </p:cNvPr>
          <p:cNvSpPr/>
          <p:nvPr/>
        </p:nvSpPr>
        <p:spPr>
          <a:xfrm>
            <a:off x="3723475" y="3690068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76" name="橢圓 11">
            <a:extLst>
              <a:ext uri="{FF2B5EF4-FFF2-40B4-BE49-F238E27FC236}">
                <a16:creationId xmlns:a16="http://schemas.microsoft.com/office/drawing/2014/main" id="{A8C46841-4CAF-8D4E-BFC8-C413968AE4D5}"/>
              </a:ext>
            </a:extLst>
          </p:cNvPr>
          <p:cNvSpPr/>
          <p:nvPr/>
        </p:nvSpPr>
        <p:spPr>
          <a:xfrm>
            <a:off x="2444402" y="3690069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77" name="直線接點 12">
            <a:extLst>
              <a:ext uri="{FF2B5EF4-FFF2-40B4-BE49-F238E27FC236}">
                <a16:creationId xmlns:a16="http://schemas.microsoft.com/office/drawing/2014/main" id="{F7EE639C-A3AE-BB43-8238-954CBC1B7F9D}"/>
              </a:ext>
            </a:extLst>
          </p:cNvPr>
          <p:cNvCxnSpPr>
            <a:stCxn id="176" idx="3"/>
            <a:endCxn id="180" idx="0"/>
          </p:cNvCxnSpPr>
          <p:nvPr/>
        </p:nvCxnSpPr>
        <p:spPr>
          <a:xfrm flipH="1">
            <a:off x="2283155" y="4036179"/>
            <a:ext cx="218040" cy="268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接點 13">
            <a:extLst>
              <a:ext uri="{FF2B5EF4-FFF2-40B4-BE49-F238E27FC236}">
                <a16:creationId xmlns:a16="http://schemas.microsoft.com/office/drawing/2014/main" id="{1ACCE90D-1569-5440-9B60-DA022FBB6DB9}"/>
              </a:ext>
            </a:extLst>
          </p:cNvPr>
          <p:cNvCxnSpPr>
            <a:stCxn id="176" idx="5"/>
            <a:endCxn id="179" idx="0"/>
          </p:cNvCxnSpPr>
          <p:nvPr/>
        </p:nvCxnSpPr>
        <p:spPr>
          <a:xfrm>
            <a:off x="2775415" y="4036179"/>
            <a:ext cx="231643" cy="268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橢圓 14">
            <a:extLst>
              <a:ext uri="{FF2B5EF4-FFF2-40B4-BE49-F238E27FC236}">
                <a16:creationId xmlns:a16="http://schemas.microsoft.com/office/drawing/2014/main" id="{95D032CA-CAEC-D34A-AEED-C688FF9C03CA}"/>
              </a:ext>
            </a:extLst>
          </p:cNvPr>
          <p:cNvSpPr/>
          <p:nvPr/>
        </p:nvSpPr>
        <p:spPr>
          <a:xfrm>
            <a:off x="2813155" y="430443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80" name="橢圓 15">
            <a:extLst>
              <a:ext uri="{FF2B5EF4-FFF2-40B4-BE49-F238E27FC236}">
                <a16:creationId xmlns:a16="http://schemas.microsoft.com/office/drawing/2014/main" id="{D21E840A-E252-4C41-AE3C-44DCF3EDAFDB}"/>
              </a:ext>
            </a:extLst>
          </p:cNvPr>
          <p:cNvSpPr/>
          <p:nvPr/>
        </p:nvSpPr>
        <p:spPr>
          <a:xfrm>
            <a:off x="2089252" y="4304432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81" name="直線接點 16">
            <a:extLst>
              <a:ext uri="{FF2B5EF4-FFF2-40B4-BE49-F238E27FC236}">
                <a16:creationId xmlns:a16="http://schemas.microsoft.com/office/drawing/2014/main" id="{D68FC682-8B72-EA41-A8A1-AE8F3ACF68AA}"/>
              </a:ext>
            </a:extLst>
          </p:cNvPr>
          <p:cNvCxnSpPr>
            <a:stCxn id="175" idx="3"/>
            <a:endCxn id="182" idx="0"/>
          </p:cNvCxnSpPr>
          <p:nvPr/>
        </p:nvCxnSpPr>
        <p:spPr>
          <a:xfrm flipH="1">
            <a:off x="3563418" y="4036178"/>
            <a:ext cx="216850" cy="2761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橢圓 17">
            <a:extLst>
              <a:ext uri="{FF2B5EF4-FFF2-40B4-BE49-F238E27FC236}">
                <a16:creationId xmlns:a16="http://schemas.microsoft.com/office/drawing/2014/main" id="{BCB8E4BD-D909-5E47-9761-AC7C966F195C}"/>
              </a:ext>
            </a:extLst>
          </p:cNvPr>
          <p:cNvSpPr/>
          <p:nvPr/>
        </p:nvSpPr>
        <p:spPr>
          <a:xfrm>
            <a:off x="3369515" y="4312370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83" name="矩形 18">
            <a:extLst>
              <a:ext uri="{FF2B5EF4-FFF2-40B4-BE49-F238E27FC236}">
                <a16:creationId xmlns:a16="http://schemas.microsoft.com/office/drawing/2014/main" id="{B0D78A7D-9988-7246-ABA4-5231046151B4}"/>
              </a:ext>
            </a:extLst>
          </p:cNvPr>
          <p:cNvSpPr/>
          <p:nvPr/>
        </p:nvSpPr>
        <p:spPr>
          <a:xfrm>
            <a:off x="3959758" y="248846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20</a:t>
            </a:r>
            <a:endParaRPr lang="zh-TW" altLang="en-US" dirty="0"/>
          </a:p>
        </p:txBody>
      </p:sp>
      <p:sp>
        <p:nvSpPr>
          <p:cNvPr id="184" name="矩形 19">
            <a:extLst>
              <a:ext uri="{FF2B5EF4-FFF2-40B4-BE49-F238E27FC236}">
                <a16:creationId xmlns:a16="http://schemas.microsoft.com/office/drawing/2014/main" id="{E11F85BF-6892-BF43-8F4C-FADCAFC27E02}"/>
              </a:ext>
            </a:extLst>
          </p:cNvPr>
          <p:cNvSpPr/>
          <p:nvPr/>
        </p:nvSpPr>
        <p:spPr>
          <a:xfrm>
            <a:off x="3061688" y="310817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15</a:t>
            </a:r>
            <a:endParaRPr lang="zh-TW" altLang="en-US" dirty="0"/>
          </a:p>
        </p:txBody>
      </p:sp>
      <p:sp>
        <p:nvSpPr>
          <p:cNvPr id="185" name="矩形 20">
            <a:extLst>
              <a:ext uri="{FF2B5EF4-FFF2-40B4-BE49-F238E27FC236}">
                <a16:creationId xmlns:a16="http://schemas.microsoft.com/office/drawing/2014/main" id="{41879237-0547-424D-9E08-EA4C628ECE5F}"/>
              </a:ext>
            </a:extLst>
          </p:cNvPr>
          <p:cNvSpPr/>
          <p:nvPr/>
        </p:nvSpPr>
        <p:spPr>
          <a:xfrm>
            <a:off x="4879603" y="310817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186" name="矩形 21">
            <a:extLst>
              <a:ext uri="{FF2B5EF4-FFF2-40B4-BE49-F238E27FC236}">
                <a16:creationId xmlns:a16="http://schemas.microsoft.com/office/drawing/2014/main" id="{E1047775-DA2A-6349-90AD-6F0F213F5D8F}"/>
              </a:ext>
            </a:extLst>
          </p:cNvPr>
          <p:cNvSpPr/>
          <p:nvPr/>
        </p:nvSpPr>
        <p:spPr>
          <a:xfrm>
            <a:off x="2428953" y="370640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solidFill>
                  <a:srgbClr val="0070C0"/>
                </a:solidFill>
              </a:rPr>
              <a:t>14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87" name="矩形 22">
            <a:extLst>
              <a:ext uri="{FF2B5EF4-FFF2-40B4-BE49-F238E27FC236}">
                <a16:creationId xmlns:a16="http://schemas.microsoft.com/office/drawing/2014/main" id="{2BECFCA0-74CC-9848-82E7-201DFC0F10C7}"/>
              </a:ext>
            </a:extLst>
          </p:cNvPr>
          <p:cNvSpPr/>
          <p:nvPr/>
        </p:nvSpPr>
        <p:spPr>
          <a:xfrm>
            <a:off x="3766535" y="3723118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188" name="直線接點 23">
            <a:extLst>
              <a:ext uri="{FF2B5EF4-FFF2-40B4-BE49-F238E27FC236}">
                <a16:creationId xmlns:a16="http://schemas.microsoft.com/office/drawing/2014/main" id="{2296CAEF-D394-FE4A-BFEE-E3EDC6DB08E0}"/>
              </a:ext>
            </a:extLst>
          </p:cNvPr>
          <p:cNvCxnSpPr>
            <a:endCxn id="192" idx="0"/>
          </p:cNvCxnSpPr>
          <p:nvPr/>
        </p:nvCxnSpPr>
        <p:spPr>
          <a:xfrm flipH="1">
            <a:off x="4438921" y="3439707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接點 24">
            <a:extLst>
              <a:ext uri="{FF2B5EF4-FFF2-40B4-BE49-F238E27FC236}">
                <a16:creationId xmlns:a16="http://schemas.microsoft.com/office/drawing/2014/main" id="{B3111976-D74A-DB42-8452-0BA0CA4DF470}"/>
              </a:ext>
            </a:extLst>
          </p:cNvPr>
          <p:cNvCxnSpPr>
            <a:endCxn id="190" idx="0"/>
          </p:cNvCxnSpPr>
          <p:nvPr/>
        </p:nvCxnSpPr>
        <p:spPr>
          <a:xfrm>
            <a:off x="5225329" y="3439707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橢圓 25">
            <a:extLst>
              <a:ext uri="{FF2B5EF4-FFF2-40B4-BE49-F238E27FC236}">
                <a16:creationId xmlns:a16="http://schemas.microsoft.com/office/drawing/2014/main" id="{E812370C-72ED-954D-8E88-F3A8B0978705}"/>
              </a:ext>
            </a:extLst>
          </p:cNvPr>
          <p:cNvSpPr/>
          <p:nvPr/>
        </p:nvSpPr>
        <p:spPr>
          <a:xfrm>
            <a:off x="5540654" y="369007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91" name="矩形 26">
            <a:extLst>
              <a:ext uri="{FF2B5EF4-FFF2-40B4-BE49-F238E27FC236}">
                <a16:creationId xmlns:a16="http://schemas.microsoft.com/office/drawing/2014/main" id="{9A0C9803-81A5-524C-BDA1-2BF97A1632C0}"/>
              </a:ext>
            </a:extLst>
          </p:cNvPr>
          <p:cNvSpPr/>
          <p:nvPr/>
        </p:nvSpPr>
        <p:spPr>
          <a:xfrm>
            <a:off x="4304641" y="370640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192" name="橢圓 27">
            <a:extLst>
              <a:ext uri="{FF2B5EF4-FFF2-40B4-BE49-F238E27FC236}">
                <a16:creationId xmlns:a16="http://schemas.microsoft.com/office/drawing/2014/main" id="{10E2D22E-0012-924C-8ECB-527CDEA0B25C}"/>
              </a:ext>
            </a:extLst>
          </p:cNvPr>
          <p:cNvSpPr/>
          <p:nvPr/>
        </p:nvSpPr>
        <p:spPr>
          <a:xfrm>
            <a:off x="4245018" y="368832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93" name="矩形 28">
            <a:extLst>
              <a:ext uri="{FF2B5EF4-FFF2-40B4-BE49-F238E27FC236}">
                <a16:creationId xmlns:a16="http://schemas.microsoft.com/office/drawing/2014/main" id="{3A0FFDD0-E1C3-E441-AE2F-73BFD2F5F765}"/>
              </a:ext>
            </a:extLst>
          </p:cNvPr>
          <p:cNvSpPr/>
          <p:nvPr/>
        </p:nvSpPr>
        <p:spPr>
          <a:xfrm>
            <a:off x="5583714" y="3703202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94" name="矩形 29">
            <a:extLst>
              <a:ext uri="{FF2B5EF4-FFF2-40B4-BE49-F238E27FC236}">
                <a16:creationId xmlns:a16="http://schemas.microsoft.com/office/drawing/2014/main" id="{16A1C076-A037-8E45-ABDD-F425F79BEB8E}"/>
              </a:ext>
            </a:extLst>
          </p:cNvPr>
          <p:cNvSpPr/>
          <p:nvPr/>
        </p:nvSpPr>
        <p:spPr>
          <a:xfrm>
            <a:off x="2073803" y="4322512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b="1" dirty="0">
                <a:solidFill>
                  <a:srgbClr val="0070C0"/>
                </a:solidFill>
              </a:rPr>
              <a:t>11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95" name="矩形 30">
            <a:extLst>
              <a:ext uri="{FF2B5EF4-FFF2-40B4-BE49-F238E27FC236}">
                <a16:creationId xmlns:a16="http://schemas.microsoft.com/office/drawing/2014/main" id="{4F519029-B570-7F43-9386-43AF723056D4}"/>
              </a:ext>
            </a:extLst>
          </p:cNvPr>
          <p:cNvSpPr/>
          <p:nvPr/>
        </p:nvSpPr>
        <p:spPr>
          <a:xfrm>
            <a:off x="2853068" y="433045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96" name="矩形 31">
            <a:extLst>
              <a:ext uri="{FF2B5EF4-FFF2-40B4-BE49-F238E27FC236}">
                <a16:creationId xmlns:a16="http://schemas.microsoft.com/office/drawing/2014/main" id="{14CB1E1D-841B-AC4C-B623-121CA975DD2C}"/>
              </a:ext>
            </a:extLst>
          </p:cNvPr>
          <p:cNvSpPr/>
          <p:nvPr/>
        </p:nvSpPr>
        <p:spPr>
          <a:xfrm>
            <a:off x="3412575" y="433469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97" name="矩形 32">
            <a:extLst>
              <a:ext uri="{FF2B5EF4-FFF2-40B4-BE49-F238E27FC236}">
                <a16:creationId xmlns:a16="http://schemas.microsoft.com/office/drawing/2014/main" id="{F0EF58D6-9212-8042-9ACA-6F5CE886C0D1}"/>
              </a:ext>
            </a:extLst>
          </p:cNvPr>
          <p:cNvSpPr/>
          <p:nvPr/>
        </p:nvSpPr>
        <p:spPr>
          <a:xfrm>
            <a:off x="3774593" y="232177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98" name="矩形 33">
            <a:extLst>
              <a:ext uri="{FF2B5EF4-FFF2-40B4-BE49-F238E27FC236}">
                <a16:creationId xmlns:a16="http://schemas.microsoft.com/office/drawing/2014/main" id="{B2CABFC3-0782-FD48-B903-F0831A93F819}"/>
              </a:ext>
            </a:extLst>
          </p:cNvPr>
          <p:cNvSpPr/>
          <p:nvPr/>
        </p:nvSpPr>
        <p:spPr>
          <a:xfrm>
            <a:off x="2876523" y="294148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99" name="矩形 34">
            <a:extLst>
              <a:ext uri="{FF2B5EF4-FFF2-40B4-BE49-F238E27FC236}">
                <a16:creationId xmlns:a16="http://schemas.microsoft.com/office/drawing/2014/main" id="{C0BFD48B-603A-FF4A-A34A-B506D759CBC9}"/>
              </a:ext>
            </a:extLst>
          </p:cNvPr>
          <p:cNvSpPr/>
          <p:nvPr/>
        </p:nvSpPr>
        <p:spPr>
          <a:xfrm>
            <a:off x="4694438" y="294148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0" name="矩形 35">
            <a:extLst>
              <a:ext uri="{FF2B5EF4-FFF2-40B4-BE49-F238E27FC236}">
                <a16:creationId xmlns:a16="http://schemas.microsoft.com/office/drawing/2014/main" id="{C171E32B-CEC2-7E41-B92F-6A7319A824D7}"/>
              </a:ext>
            </a:extLst>
          </p:cNvPr>
          <p:cNvSpPr/>
          <p:nvPr/>
        </p:nvSpPr>
        <p:spPr>
          <a:xfrm>
            <a:off x="2243788" y="3539713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1" name="矩形 36">
            <a:extLst>
              <a:ext uri="{FF2B5EF4-FFF2-40B4-BE49-F238E27FC236}">
                <a16:creationId xmlns:a16="http://schemas.microsoft.com/office/drawing/2014/main" id="{2986E135-A696-C742-9F2A-B7F217C739F9}"/>
              </a:ext>
            </a:extLst>
          </p:cNvPr>
          <p:cNvSpPr/>
          <p:nvPr/>
        </p:nvSpPr>
        <p:spPr>
          <a:xfrm>
            <a:off x="3522861" y="3556430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2" name="矩形 37">
            <a:extLst>
              <a:ext uri="{FF2B5EF4-FFF2-40B4-BE49-F238E27FC236}">
                <a16:creationId xmlns:a16="http://schemas.microsoft.com/office/drawing/2014/main" id="{EF001AE9-ECB6-3B48-A97A-422DCAF3B371}"/>
              </a:ext>
            </a:extLst>
          </p:cNvPr>
          <p:cNvSpPr/>
          <p:nvPr/>
        </p:nvSpPr>
        <p:spPr>
          <a:xfrm>
            <a:off x="4060967" y="3556046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3" name="矩形 38">
            <a:extLst>
              <a:ext uri="{FF2B5EF4-FFF2-40B4-BE49-F238E27FC236}">
                <a16:creationId xmlns:a16="http://schemas.microsoft.com/office/drawing/2014/main" id="{FE9C79C5-56BA-0C42-A150-89AAE098757F}"/>
              </a:ext>
            </a:extLst>
          </p:cNvPr>
          <p:cNvSpPr/>
          <p:nvPr/>
        </p:nvSpPr>
        <p:spPr>
          <a:xfrm>
            <a:off x="5340040" y="355284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7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4" name="矩形 39">
            <a:extLst>
              <a:ext uri="{FF2B5EF4-FFF2-40B4-BE49-F238E27FC236}">
                <a16:creationId xmlns:a16="http://schemas.microsoft.com/office/drawing/2014/main" id="{48D69975-A152-C747-BC8A-BEDF41B9F6F8}"/>
              </a:ext>
            </a:extLst>
          </p:cNvPr>
          <p:cNvSpPr/>
          <p:nvPr/>
        </p:nvSpPr>
        <p:spPr>
          <a:xfrm>
            <a:off x="1888638" y="4155824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8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5" name="矩形 40">
            <a:extLst>
              <a:ext uri="{FF2B5EF4-FFF2-40B4-BE49-F238E27FC236}">
                <a16:creationId xmlns:a16="http://schemas.microsoft.com/office/drawing/2014/main" id="{3ABB0335-F616-AE4E-A1E0-36859ABDEB76}"/>
              </a:ext>
            </a:extLst>
          </p:cNvPr>
          <p:cNvSpPr/>
          <p:nvPr/>
        </p:nvSpPr>
        <p:spPr>
          <a:xfrm>
            <a:off x="2609394" y="416376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9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6" name="矩形 41">
            <a:extLst>
              <a:ext uri="{FF2B5EF4-FFF2-40B4-BE49-F238E27FC236}">
                <a16:creationId xmlns:a16="http://schemas.microsoft.com/office/drawing/2014/main" id="{BA3D1E32-79DD-7E4F-95E7-2F47B5F99199}"/>
              </a:ext>
            </a:extLst>
          </p:cNvPr>
          <p:cNvSpPr/>
          <p:nvPr/>
        </p:nvSpPr>
        <p:spPr>
          <a:xfrm>
            <a:off x="3129628" y="4168009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7" name="矩形 42">
            <a:extLst>
              <a:ext uri="{FF2B5EF4-FFF2-40B4-BE49-F238E27FC236}">
                <a16:creationId xmlns:a16="http://schemas.microsoft.com/office/drawing/2014/main" id="{1B4AF476-7437-C14B-A93C-253C9FD549E1}"/>
              </a:ext>
            </a:extLst>
          </p:cNvPr>
          <p:cNvSpPr/>
          <p:nvPr/>
        </p:nvSpPr>
        <p:spPr>
          <a:xfrm>
            <a:off x="3451927" y="3055225"/>
            <a:ext cx="24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545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Time Complexity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Problem: </a:t>
                </a:r>
              </a:p>
              <a:p>
                <a:pPr lvl="1"/>
                <a:r>
                  <a:rPr lang="en-US" altLang="zh-TW" sz="2800" dirty="0"/>
                  <a:t>What is the time complexity of HEAPIFY(A, </a:t>
                </a:r>
                <a:r>
                  <a:rPr lang="en-US" altLang="zh-TW" sz="2800" i="1" dirty="0"/>
                  <a:t>n</a:t>
                </a:r>
                <a:r>
                  <a:rPr lang="en-US" altLang="zh-TW" sz="2800" dirty="0"/>
                  <a:t>)?</a:t>
                </a:r>
                <a:endParaRPr lang="zh-TW" altLang="zh-TW" sz="2800" dirty="0"/>
              </a:p>
              <a:p>
                <a:pPr lvl="2"/>
                <a:r>
                  <a:rPr lang="en-US" altLang="zh-TW" sz="2800" dirty="0"/>
                  <a:t>worst case: </a:t>
                </a:r>
                <a14:m>
                  <m:oMath xmlns:m="http://schemas.openxmlformats.org/officeDocument/2006/math">
                    <m:r>
                      <a:rPr lang="en-US" altLang="zh-TW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altLang="zh-TW" sz="2800" b="1" dirty="0">
                    <a:solidFill>
                      <a:srgbClr val="FF0000"/>
                    </a:solidFill>
                  </a:rPr>
                  <a:t>(the height of this tree)</a:t>
                </a:r>
                <a:r>
                  <a:rPr lang="en-US" altLang="zh-TW" sz="2800" dirty="0"/>
                  <a:t> </a:t>
                </a:r>
              </a:p>
              <a:p>
                <a:pPr lvl="3">
                  <a:buFont typeface="Wingdings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TW" sz="2800" dirty="0"/>
              </a:p>
              <a:p>
                <a:pPr marL="1371600" lvl="3" indent="0">
                  <a:buNone/>
                </a:pPr>
                <a:r>
                  <a:rPr lang="en-US" altLang="zh-TW" sz="2800" dirty="0"/>
                  <a:t>Note.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800" dirty="0"/>
                  <a:t> is the number of nodes of this binary tree.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圖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51" y="3887334"/>
            <a:ext cx="8207181" cy="225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49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Time Complexity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worst case: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en-US" altLang="zh-TW" b="1" dirty="0">
                    <a:solidFill>
                      <a:srgbClr val="FF0000"/>
                    </a:solidFill>
                  </a:rPr>
                  <a:t>(the height of this tree) </a:t>
                </a:r>
                <a14:m>
                  <m:oMath xmlns:m="http://schemas.openxmlformats.org/officeDocument/2006/math">
                    <m:r>
                      <a:rPr lang="en-US" altLang="zh-TW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altLang="zh-TW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TW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TW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𝒍𝒈</m:t>
                        </m:r>
                      </m:fName>
                      <m:e>
                        <m:r>
                          <a:rPr lang="en-US" altLang="zh-TW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func>
                    <m:r>
                      <a:rPr lang="en-US" altLang="zh-TW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800" dirty="0"/>
              </a:p>
              <a:p>
                <a:r>
                  <a:rPr lang="en-US" altLang="zh-TW" dirty="0"/>
                  <a:t>recurrence equation: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l-GR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𝛩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altLang="zh-TW" sz="2800" dirty="0">
                    <a:sym typeface="Wingdings" panose="05000000000000000000" pitchFamily="2" charset="2"/>
                  </a:rPr>
                  <a:t> 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800" dirty="0"/>
              </a:p>
              <a:p>
                <a:pPr lvl="2"/>
                <a:r>
                  <a:rPr lang="en-US" altLang="zh-TW" sz="2800" dirty="0"/>
                  <a:t>Why?</a:t>
                </a:r>
              </a:p>
              <a:p>
                <a:pPr lvl="3"/>
                <a:r>
                  <a:rPr lang="en-US" altLang="zh-TW" sz="2800" dirty="0">
                    <a:ea typeface="Cambria Math" panose="02040503050406030204" pitchFamily="18" charset="0"/>
                  </a:rPr>
                  <a:t>There are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zh-TW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altLang="zh-TW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TW" sz="2800" dirty="0"/>
                  <a:t> nodes in the left subtree</a:t>
                </a:r>
                <a:endParaRPr lang="zh-TW" altLang="zh-TW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圖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51" y="3887334"/>
            <a:ext cx="8207181" cy="225648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75093B-20BB-0042-98E7-ABACA4B49950}"/>
              </a:ext>
            </a:extLst>
          </p:cNvPr>
          <p:cNvSpPr/>
          <p:nvPr/>
        </p:nvSpPr>
        <p:spPr>
          <a:xfrm>
            <a:off x="241662" y="4250028"/>
            <a:ext cx="4330337" cy="2432082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2120C2-1245-FC45-A17D-1A6B843D1053}"/>
              </a:ext>
            </a:extLst>
          </p:cNvPr>
          <p:cNvSpPr/>
          <p:nvPr/>
        </p:nvSpPr>
        <p:spPr>
          <a:xfrm>
            <a:off x="1233129" y="6097335"/>
            <a:ext cx="21087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chemeClr val="accent2">
                    <a:lumMod val="75000"/>
                  </a:schemeClr>
                </a:solidFill>
              </a:rPr>
              <a:t>left subtree</a:t>
            </a:r>
            <a:endParaRPr lang="en-TW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457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Construct a Heap Tree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So it is easy to sort an array if it is heap tree</a:t>
                </a:r>
              </a:p>
              <a:p>
                <a:r>
                  <a:rPr lang="en-US" altLang="zh-TW" dirty="0"/>
                  <a:t>Problem:</a:t>
                </a:r>
              </a:p>
              <a:p>
                <a:pPr lvl="1"/>
                <a:r>
                  <a:rPr lang="en-US" altLang="zh-TW" sz="2800" b="1" dirty="0"/>
                  <a:t>How to construct a heap tree quickly?</a:t>
                </a:r>
              </a:p>
              <a:p>
                <a:pPr lvl="2"/>
                <a:r>
                  <a:rPr lang="en-US" altLang="zh-TW" sz="2800" dirty="0"/>
                  <a:t>Two ways:</a:t>
                </a:r>
              </a:p>
              <a:p>
                <a:pPr marL="1885950" lvl="3" indent="-514350">
                  <a:buFont typeface="+mj-lt"/>
                  <a:buAutoNum type="arabicPeriod"/>
                </a:pPr>
                <a:r>
                  <a:rPr lang="en-US" altLang="zh-TW" sz="2800" dirty="0"/>
                  <a:t>top-down: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800" dirty="0"/>
              </a:p>
              <a:p>
                <a:pPr marL="1885950" lvl="3" indent="-514350">
                  <a:buFont typeface="+mj-lt"/>
                  <a:buAutoNum type="arabicPeriod"/>
                </a:pPr>
                <a:r>
                  <a:rPr lang="en-US" altLang="zh-TW" sz="2800" dirty="0"/>
                  <a:t>bottom up: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696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A130D-0092-1245-B971-1FBF03CE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Construct a Heap Tree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846A46-473F-3E4A-8837-0ADE791CCB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Two ways: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altLang="zh-TW" sz="2800" b="1" dirty="0">
                    <a:solidFill>
                      <a:srgbClr val="FF0000"/>
                    </a:solidFill>
                  </a:rPr>
                  <a:t>top-down: </a:t>
                </a:r>
                <a14:m>
                  <m:oMath xmlns:m="http://schemas.openxmlformats.org/officeDocument/2006/math">
                    <m:r>
                      <a:rPr lang="en-US" altLang="zh-TW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altLang="zh-TW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func>
                      <m:funcPr>
                        <m:ctrlPr>
                          <a:rPr lang="en-US" altLang="zh-TW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TW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𝐥𝐠</m:t>
                        </m:r>
                      </m:fName>
                      <m:e>
                        <m:r>
                          <a:rPr lang="en-US" altLang="zh-TW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func>
                    <m:r>
                      <a:rPr lang="en-US" altLang="zh-TW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800" b="1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altLang="zh-TW" sz="2800" dirty="0"/>
                  <a:t>Extend the heap tree by add nodes one by one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altLang="zh-TW" sz="2800" dirty="0"/>
                  <a:t>bottom up: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800" dirty="0"/>
              </a:p>
              <a:p>
                <a:pPr lvl="2"/>
                <a:r>
                  <a:rPr lang="en-US" altLang="zh-TW" sz="2800" dirty="0"/>
                  <a:t>Construct this heap from its leaves</a:t>
                </a:r>
                <a:endParaRPr lang="zh-TW" altLang="en-US" sz="2800" dirty="0"/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846A46-473F-3E4A-8837-0ADE791CCB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CDB52-D13D-8445-BF33-21A56A19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78462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Example of top-down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 err="1"/>
          </a:p>
          <a:p>
            <a:endParaRPr lang="en-US" altLang="zh-TW" dirty="0" err="1"/>
          </a:p>
          <a:p>
            <a:pPr marL="0" indent="0">
              <a:buNone/>
            </a:pPr>
            <a:endParaRPr lang="en-US" altLang="zh-TW" dirty="0" err="1"/>
          </a:p>
          <a:p>
            <a:r>
              <a:rPr lang="en-US" altLang="zh-TW" b="1" dirty="0">
                <a:solidFill>
                  <a:srgbClr val="FF0000"/>
                </a:solidFill>
              </a:rPr>
              <a:t>Top-down </a:t>
            </a:r>
            <a:r>
              <a:rPr lang="en-US" altLang="zh-TW" dirty="0"/>
              <a:t>(from left to right)</a:t>
            </a:r>
            <a:r>
              <a:rPr lang="zh-TW" altLang="zh-TW" dirty="0"/>
              <a:t> </a:t>
            </a:r>
            <a:endParaRPr lang="en-US" altLang="zh-TW" dirty="0"/>
          </a:p>
          <a:p>
            <a:pPr lvl="1"/>
            <a:r>
              <a:rPr lang="en-US" altLang="zh-TW" sz="2800" dirty="0"/>
              <a:t>Heap A[1] first, then we check A[1], A[2]</a:t>
            </a:r>
          </a:p>
          <a:p>
            <a:pPr lvl="2"/>
            <a:r>
              <a:rPr lang="en-US" altLang="zh-TW" sz="2800" dirty="0"/>
              <a:t>heap: the parent node is great then its children</a:t>
            </a:r>
          </a:p>
          <a:p>
            <a:pPr lvl="1"/>
            <a:r>
              <a:rPr lang="en-US" altLang="zh-TW" sz="2800" dirty="0"/>
              <a:t>After we heap A[1], A[2], and A[3], we check A[1], A[2], A[3], and A[4]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08986" y="1018816"/>
          <a:ext cx="5551711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701">
                  <a:extLst>
                    <a:ext uri="{9D8B030D-6E8A-4147-A177-3AD203B41FA5}">
                      <a16:colId xmlns:a16="http://schemas.microsoft.com/office/drawing/2014/main" val="1058270003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49811332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1321923978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2274645778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104136064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3439074100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2610559471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854276338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444350230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1829911424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155257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6302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16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14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0855840"/>
                  </a:ext>
                </a:extLst>
              </a:tr>
            </a:tbl>
          </a:graphicData>
        </a:graphic>
      </p:graphicFrame>
      <p:pic>
        <p:nvPicPr>
          <p:cNvPr id="87" name="圖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364" y="170286"/>
            <a:ext cx="3418648" cy="2817830"/>
          </a:xfrm>
          <a:prstGeom prst="rect">
            <a:avLst/>
          </a:prstGeom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945" y="4535346"/>
            <a:ext cx="2903943" cy="210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72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Example of top-down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 err="1"/>
          </a:p>
          <a:p>
            <a:pPr marL="0" indent="0">
              <a:buNone/>
            </a:pPr>
            <a:endParaRPr lang="en-US" altLang="zh-TW" dirty="0" err="1"/>
          </a:p>
          <a:p>
            <a:r>
              <a:rPr lang="en-US" altLang="zh-TW" b="1" dirty="0">
                <a:solidFill>
                  <a:srgbClr val="FF0000"/>
                </a:solidFill>
              </a:rPr>
              <a:t>Top-down </a:t>
            </a:r>
            <a:r>
              <a:rPr lang="en-US" altLang="zh-TW" dirty="0"/>
              <a:t>(from left to right)</a:t>
            </a:r>
            <a:r>
              <a:rPr lang="zh-TW" altLang="zh-TW" dirty="0"/>
              <a:t> </a:t>
            </a:r>
            <a:endParaRPr lang="en-US" altLang="zh-TW" dirty="0"/>
          </a:p>
          <a:p>
            <a:pPr lvl="1"/>
            <a:r>
              <a:rPr lang="en-US" altLang="zh-TW" sz="2800" dirty="0"/>
              <a:t>Then we check </a:t>
            </a:r>
            <a:r>
              <a:rPr lang="en-US" altLang="zh-TW" sz="2800" kern="100" dirty="0"/>
              <a:t>A[1]</a:t>
            </a:r>
            <a:r>
              <a:rPr lang="zh-TW" altLang="en-US" sz="2800" kern="100" dirty="0"/>
              <a:t> </a:t>
            </a:r>
            <a:r>
              <a:rPr lang="en-US" altLang="zh-TW" sz="2800" kern="100" dirty="0"/>
              <a:t>~</a:t>
            </a:r>
            <a:r>
              <a:rPr lang="zh-TW" altLang="en-US" sz="2800" kern="100" dirty="0"/>
              <a:t> </a:t>
            </a:r>
            <a:r>
              <a:rPr lang="en-US" altLang="zh-TW" sz="2800" kern="100" dirty="0"/>
              <a:t>A[5]</a:t>
            </a:r>
          </a:p>
          <a:p>
            <a:pPr lvl="1"/>
            <a:r>
              <a:rPr lang="en-US" altLang="zh-TW" sz="2800" kern="100" dirty="0"/>
              <a:t>Since the value of A[5] is large then its parent, we “floating up” it</a:t>
            </a:r>
          </a:p>
          <a:p>
            <a:pPr lvl="2"/>
            <a:r>
              <a:rPr lang="en-US" altLang="zh-TW" sz="2800" kern="100" dirty="0"/>
              <a:t>Swap it with its parent</a:t>
            </a:r>
          </a:p>
          <a:p>
            <a:pPr lvl="2"/>
            <a:r>
              <a:rPr lang="en-US" altLang="zh-TW" sz="2800" kern="100" dirty="0"/>
              <a:t>From down to up</a:t>
            </a:r>
            <a:endParaRPr lang="zh-TW" altLang="zh-TW" sz="2800" kern="100" dirty="0"/>
          </a:p>
          <a:p>
            <a:endParaRPr lang="en-US" altLang="zh-TW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08986" y="1018816"/>
          <a:ext cx="5551711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701">
                  <a:extLst>
                    <a:ext uri="{9D8B030D-6E8A-4147-A177-3AD203B41FA5}">
                      <a16:colId xmlns:a16="http://schemas.microsoft.com/office/drawing/2014/main" val="1058270003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49811332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1321923978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2274645778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104136064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3439074100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2610559471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854276338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444350230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1829911424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155257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6302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16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14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0855840"/>
                  </a:ext>
                </a:extLst>
              </a:tr>
            </a:tbl>
          </a:graphicData>
        </a:graphic>
      </p:graphicFrame>
      <p:pic>
        <p:nvPicPr>
          <p:cNvPr id="87" name="圖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372" y="93002"/>
            <a:ext cx="2999740" cy="2472544"/>
          </a:xfrm>
          <a:prstGeom prst="rect">
            <a:avLst/>
          </a:prstGeom>
        </p:spPr>
      </p:pic>
      <p:pic>
        <p:nvPicPr>
          <p:cNvPr id="89" name="圖片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12" y="4982210"/>
            <a:ext cx="8394939" cy="1773643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18A3DE49-012C-024D-8E84-C11C5CA6DAF4}"/>
              </a:ext>
            </a:extLst>
          </p:cNvPr>
          <p:cNvSpPr/>
          <p:nvPr/>
        </p:nvSpPr>
        <p:spPr>
          <a:xfrm rot="2738111">
            <a:off x="1727201" y="6133086"/>
            <a:ext cx="342900" cy="2540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FCA9E5B9-3ADE-324E-9D3D-55A3A406C9FF}"/>
              </a:ext>
            </a:extLst>
          </p:cNvPr>
          <p:cNvSpPr/>
          <p:nvPr/>
        </p:nvSpPr>
        <p:spPr>
          <a:xfrm rot="2738111">
            <a:off x="4051302" y="5370099"/>
            <a:ext cx="342900" cy="2540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71877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Example of top-down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Top-down </a:t>
            </a:r>
            <a:r>
              <a:rPr lang="en-US" altLang="zh-TW" dirty="0"/>
              <a:t>(from left to right)</a:t>
            </a:r>
            <a:r>
              <a:rPr lang="zh-TW" altLang="zh-TW" dirty="0"/>
              <a:t> </a:t>
            </a:r>
            <a:endParaRPr lang="en-US" altLang="zh-TW" dirty="0"/>
          </a:p>
          <a:p>
            <a:pPr lvl="1"/>
            <a:r>
              <a:rPr lang="en-US" altLang="zh-TW" dirty="0"/>
              <a:t>Then we add </a:t>
            </a:r>
            <a:r>
              <a:rPr lang="en-US" altLang="zh-TW" kern="100" dirty="0"/>
              <a:t>A[6] to this tree and do “floating up” 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pPr lvl="1"/>
            <a:r>
              <a:rPr lang="en-US" altLang="zh-TW" dirty="0"/>
              <a:t>Then we add </a:t>
            </a:r>
            <a:r>
              <a:rPr lang="en-US" altLang="zh-TW" kern="100" dirty="0"/>
              <a:t>A[7] to this tree and do “floating up” </a:t>
            </a:r>
          </a:p>
          <a:p>
            <a:pPr lvl="1"/>
            <a:endParaRPr lang="en-US" altLang="zh-TW" sz="2400" kern="1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lvl="1"/>
            <a:r>
              <a:rPr lang="en-US" altLang="zh-TW" dirty="0"/>
              <a:t>Then we add </a:t>
            </a:r>
            <a:r>
              <a:rPr lang="en-US" altLang="zh-TW" kern="100" dirty="0"/>
              <a:t>A[8] to this tree and do “floating up” </a:t>
            </a:r>
          </a:p>
          <a:p>
            <a:pPr lvl="1"/>
            <a:r>
              <a:rPr lang="en-US" altLang="zh-TW" dirty="0"/>
              <a:t>Then we add </a:t>
            </a:r>
            <a:r>
              <a:rPr lang="en-US" altLang="zh-TW" kern="100" dirty="0"/>
              <a:t>A[9] to this tree and do “floating up” </a:t>
            </a:r>
          </a:p>
          <a:p>
            <a:pPr lvl="1"/>
            <a:r>
              <a:rPr lang="en-US" altLang="zh-TW" dirty="0"/>
              <a:t>Then we add </a:t>
            </a:r>
            <a:r>
              <a:rPr lang="en-US" altLang="zh-TW" kern="100" dirty="0"/>
              <a:t>A[10] to this tree and do “floating up” 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783" y="1213947"/>
            <a:ext cx="2565956" cy="18602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977" y="3244036"/>
            <a:ext cx="2835568" cy="18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2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7F2E-380B-B64E-B6B9-4E2AA8EA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Complete Binary Tree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8C50C-D745-474F-B24E-8475A2C07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A complete binary tree is a binary tree in which every level, except possibly the last, is completely filled, and all nodes are as far left as possible (Source Wikipedia)</a:t>
            </a:r>
          </a:p>
          <a:p>
            <a:pPr fontAlgn="base"/>
            <a:r>
              <a:rPr lang="en-US" dirty="0"/>
              <a:t>A Binary Heap is a Complete Binary Tree where items are stored in a special order such that value in a parent node is greater(or smaller) than the values in its two children nodes. </a:t>
            </a:r>
          </a:p>
          <a:p>
            <a:pPr fontAlgn="base"/>
            <a:r>
              <a:rPr lang="en-US" dirty="0"/>
              <a:t>The former is called as max heap and the latter is called min-heap. The heap can be represented by a binary tree or array.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256CB-92C2-E940-9C75-616EEF1B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773836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Example of top-down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Time complexity?</a:t>
                </a:r>
                <a:endParaRPr lang="zh-TW" altLang="zh-TW" dirty="0"/>
              </a:p>
              <a:p>
                <a:pPr lvl="1"/>
                <a:r>
                  <a:rPr lang="en-US" altLang="zh-TW" sz="2800" dirty="0"/>
                  <a:t>worst case: when we add a new element to tree, we need to “floating up” from it to root</a:t>
                </a:r>
                <a:endParaRPr lang="zh-TW" altLang="zh-TW" sz="2800" dirty="0"/>
              </a:p>
              <a:p>
                <a:pPr lvl="1"/>
                <a:r>
                  <a:rPr lang="en-US" altLang="zh-TW" sz="2800" dirty="0"/>
                  <a:t>When we  add a new element, we need to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sz="2800" dirty="0"/>
                  <a:t> steps (the height of this node (element))</a:t>
                </a:r>
              </a:p>
              <a:p>
                <a:pPr lvl="1"/>
                <a:r>
                  <a:rPr lang="en-US" altLang="zh-TW" sz="2800" dirty="0"/>
                  <a:t>Note. The height of node in position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800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func>
                      </m:e>
                    </m:d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sz="2800" dirty="0"/>
                  <a:t>So we need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</m:e>
                    </m:d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func>
                      </m:e>
                    </m:d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func>
                      </m:e>
                    </m:d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…+</m:t>
                    </m:r>
                    <m:d>
                      <m:dPr>
                        <m:begChr m:val="⌊"/>
                        <m:endChr m:val="⌋"/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800" dirty="0"/>
                  <a:t> steps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The time complexity of top-down to construct a heap tree: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146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0B719F-67A3-F349-A13F-ED946F8E38FA}"/>
                  </a:ext>
                </a:extLst>
              </p:cNvPr>
              <p:cNvSpPr/>
              <p:nvPr/>
            </p:nvSpPr>
            <p:spPr>
              <a:xfrm>
                <a:off x="3879649" y="4336534"/>
                <a:ext cx="4270272" cy="52322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 sz="2800" b="1" dirty="0">
                    <a:solidFill>
                      <a:srgbClr val="FF0000"/>
                    </a:solidFill>
                  </a:rPr>
                  <a:t>Note.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TW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US" altLang="zh-TW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TW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func>
                    <m:r>
                      <a:rPr lang="en-US" altLang="zh-TW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TW" sz="2800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𝚯</m:t>
                    </m:r>
                    <m:r>
                      <a:rPr lang="en-US" altLang="zh-TW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func>
                      <m:funcPr>
                        <m:ctrlPr>
                          <a:rPr lang="en-US" altLang="zh-TW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TW" sz="28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US" altLang="zh-TW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func>
                    <m:r>
                      <a:rPr lang="en-US" altLang="zh-TW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8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0B719F-67A3-F349-A13F-ED946F8E38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49" y="4336534"/>
                <a:ext cx="4270272" cy="523220"/>
              </a:xfrm>
              <a:prstGeom prst="rect">
                <a:avLst/>
              </a:prstGeom>
              <a:blipFill>
                <a:blip r:embed="rId3"/>
                <a:stretch>
                  <a:fillRect l="-2655" t="-9091" b="-250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354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A130D-0092-1245-B971-1FBF03CE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Construct a Heap Tree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846A46-473F-3E4A-8837-0ADE791CCB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Two ways: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altLang="zh-TW" sz="2800" dirty="0">
                    <a:solidFill>
                      <a:schemeClr val="tx1"/>
                    </a:solidFill>
                  </a:rPr>
                  <a:t>top-down: </a:t>
                </a:r>
                <a14:m>
                  <m:oMath xmlns:m="http://schemas.openxmlformats.org/officeDocument/2006/math">
                    <m:r>
                      <a:rPr lang="en-US" altLang="zh-TW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zh-TW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8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altLang="zh-TW" sz="2800" dirty="0"/>
                  <a:t>Extend the heap tree by add nodes one by one</a:t>
                </a:r>
                <a:endParaRPr lang="en-US" altLang="zh-TW" sz="2800" dirty="0">
                  <a:solidFill>
                    <a:schemeClr val="tx1"/>
                  </a:solidFill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altLang="zh-TW" sz="2800" b="1" dirty="0">
                    <a:solidFill>
                      <a:srgbClr val="FF0000"/>
                    </a:solidFill>
                  </a:rPr>
                  <a:t>bottom up: </a:t>
                </a:r>
                <a14:m>
                  <m:oMath xmlns:m="http://schemas.openxmlformats.org/officeDocument/2006/math">
                    <m:r>
                      <a:rPr lang="en-US" altLang="zh-TW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altLang="zh-TW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TW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800" b="1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altLang="zh-TW" sz="2800" dirty="0"/>
                  <a:t>Construct this heap from its leaves</a:t>
                </a:r>
                <a:endParaRPr lang="zh-TW" altLang="en-US" sz="2800" b="1" dirty="0">
                  <a:solidFill>
                    <a:srgbClr val="FF0000"/>
                  </a:solidFill>
                </a:endParaRP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846A46-473F-3E4A-8837-0ADE791CCB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CDB52-D13D-8445-BF33-21A56A19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52220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Example of bottom up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Use bottom up to construct heap </a:t>
                </a:r>
                <a:r>
                  <a:rPr lang="en-US" altLang="zh-TW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bottom up (from right to left) to check each node satisfies heap property or not </a:t>
                </a:r>
                <a:endParaRPr lang="zh-TW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Obviously, A[10], A[9], A[8], A[7], A[6] ok</a:t>
                </a:r>
                <a:endParaRPr lang="zh-TW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209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77005" y="3494694"/>
          <a:ext cx="5551711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701">
                  <a:extLst>
                    <a:ext uri="{9D8B030D-6E8A-4147-A177-3AD203B41FA5}">
                      <a16:colId xmlns:a16="http://schemas.microsoft.com/office/drawing/2014/main" val="1058270003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49811332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1321923978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2274645778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104136064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3439074100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2610559471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854276338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444350230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1829911424"/>
                    </a:ext>
                  </a:extLst>
                </a:gridCol>
                <a:gridCol w="504701">
                  <a:extLst>
                    <a:ext uri="{9D8B030D-6E8A-4147-A177-3AD203B41FA5}">
                      <a16:colId xmlns:a16="http://schemas.microsoft.com/office/drawing/2014/main" val="155257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6302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4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3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16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14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0855840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594" y="3420889"/>
            <a:ext cx="3914798" cy="32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09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Example of bottom up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Check A[5] “sinking down” HEAPIFY(A,5)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Check A[4] “sinking down” HEAPIFY(A,4)</a:t>
            </a:r>
            <a:endParaRPr lang="zh-TW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120" y="1149530"/>
            <a:ext cx="2675493" cy="22052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119" y="3879667"/>
            <a:ext cx="2675493" cy="220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36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Example of bottom up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Check A[3] “</a:t>
            </a:r>
            <a:r>
              <a:rPr lang="en-US" altLang="zh-TW" b="1" dirty="0"/>
              <a:t>sinking down</a:t>
            </a:r>
            <a:r>
              <a:rPr lang="en-US" altLang="zh-TW" dirty="0"/>
              <a:t>” HEAPIFY(A,3)</a:t>
            </a:r>
            <a:endParaRPr lang="zh-TW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Check A[2] “</a:t>
            </a:r>
            <a:r>
              <a:rPr lang="en-US" altLang="zh-TW" b="1" dirty="0"/>
              <a:t>sinking down</a:t>
            </a:r>
            <a:r>
              <a:rPr lang="en-US" altLang="zh-TW" dirty="0"/>
              <a:t>” HEAPIFY(A,2)</a:t>
            </a:r>
            <a:endParaRPr lang="zh-TW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114" y="1149530"/>
            <a:ext cx="2675493" cy="22052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914" y="4090534"/>
            <a:ext cx="2675493" cy="220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537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Example of bottom up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Check A[1] “</a:t>
                </a:r>
                <a:r>
                  <a:rPr lang="en-US" altLang="zh-TW" b="1" dirty="0"/>
                  <a:t>sinking down</a:t>
                </a:r>
                <a:r>
                  <a:rPr lang="en-US" altLang="zh-TW" dirty="0"/>
                  <a:t>” HEAPIFY(A,2)</a:t>
                </a:r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r>
                  <a:rPr lang="en-US" altLang="zh-TW" dirty="0"/>
                  <a:t>Time complexity?</a:t>
                </a:r>
                <a:endParaRPr lang="zh-TW" altLang="zh-TW" dirty="0"/>
              </a:p>
              <a:p>
                <a:pPr lvl="1"/>
                <a:r>
                  <a:rPr lang="en-US" altLang="zh-TW" sz="2800" dirty="0"/>
                  <a:t>If we don't analyze it carefully, we just intuitively say that we call HEAPIFY(A, </a:t>
                </a:r>
                <a:r>
                  <a:rPr lang="en-US" altLang="zh-TW" sz="2800" i="1" dirty="0" err="1"/>
                  <a:t>i</a:t>
                </a:r>
                <a:r>
                  <a:rPr lang="en-US" altLang="zh-TW" sz="2800" dirty="0"/>
                  <a:t>) once if we check node </a:t>
                </a:r>
                <a:r>
                  <a:rPr lang="en-US" altLang="zh-TW" sz="2800" i="1" dirty="0" err="1"/>
                  <a:t>i</a:t>
                </a:r>
                <a:endParaRPr lang="en-US" altLang="zh-TW" sz="2800" i="1" dirty="0"/>
              </a:p>
              <a:p>
                <a:pPr marL="914400" lvl="2" indent="0">
                  <a:buNone/>
                </a:pPr>
                <a:r>
                  <a:rPr lang="en-US" altLang="zh-TW" sz="2800" dirty="0">
                    <a:sym typeface="Wingdings" pitchFamily="2" charset="2"/>
                  </a:rPr>
                  <a:t> </a:t>
                </a:r>
                <a:r>
                  <a:rPr lang="en-US" altLang="zh-TW" sz="2800" dirty="0"/>
                  <a:t>we need call HEAPIFY(A, </a:t>
                </a:r>
                <a:r>
                  <a:rPr lang="en-US" altLang="zh-TW" sz="2800" i="1" dirty="0" err="1"/>
                  <a:t>i</a:t>
                </a:r>
                <a:r>
                  <a:rPr lang="en-US" altLang="zh-TW" sz="2800" dirty="0"/>
                  <a:t>)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800" dirty="0"/>
                  <a:t> times </a:t>
                </a:r>
              </a:p>
              <a:p>
                <a:pPr marL="914400" lvl="2" indent="0">
                  <a:buNone/>
                </a:pPr>
                <a:r>
                  <a:rPr lang="en-US" altLang="zh-TW" sz="28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800" dirty="0"/>
                  <a:t> </a:t>
                </a:r>
                <a:endParaRPr lang="zh-TW" altLang="zh-TW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1" y="1325317"/>
            <a:ext cx="3243262" cy="26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45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Example of bottom up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Time complexity?</a:t>
                </a:r>
                <a:endParaRPr lang="zh-TW" altLang="zh-TW" dirty="0"/>
              </a:p>
              <a:p>
                <a:pPr lvl="1"/>
                <a:r>
                  <a:rPr lang="en-US" altLang="zh-TW" sz="2800" dirty="0"/>
                  <a:t>If we don't analyze it carefully, we just intuitively say that we call HEAPIFY(A, </a:t>
                </a:r>
                <a:r>
                  <a:rPr lang="en-US" altLang="zh-TW" sz="2800" i="1" dirty="0" err="1"/>
                  <a:t>i</a:t>
                </a:r>
                <a:r>
                  <a:rPr lang="en-US" altLang="zh-TW" sz="2800" dirty="0"/>
                  <a:t>) once if we check node </a:t>
                </a:r>
                <a:r>
                  <a:rPr lang="en-US" altLang="zh-TW" sz="2800" i="1" dirty="0" err="1"/>
                  <a:t>i</a:t>
                </a:r>
                <a:endParaRPr lang="en-US" altLang="zh-TW" sz="2800" i="1" dirty="0"/>
              </a:p>
              <a:p>
                <a:pPr marL="914400" lvl="2" indent="0">
                  <a:buNone/>
                </a:pPr>
                <a:r>
                  <a:rPr lang="en-US" altLang="zh-TW" sz="2800" dirty="0">
                    <a:sym typeface="Wingdings" pitchFamily="2" charset="2"/>
                  </a:rPr>
                  <a:t> </a:t>
                </a:r>
                <a:r>
                  <a:rPr lang="en-US" altLang="zh-TW" sz="2800" dirty="0"/>
                  <a:t>we need call HEAPIFY(A, </a:t>
                </a:r>
                <a:r>
                  <a:rPr lang="en-US" altLang="zh-TW" sz="2800" i="1" dirty="0" err="1"/>
                  <a:t>i</a:t>
                </a:r>
                <a:r>
                  <a:rPr lang="en-US" altLang="zh-TW" sz="2800" dirty="0"/>
                  <a:t>)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800" dirty="0"/>
                  <a:t> times </a:t>
                </a:r>
              </a:p>
              <a:p>
                <a:pPr marL="914400" lvl="2" indent="0">
                  <a:buNone/>
                </a:pPr>
                <a:r>
                  <a:rPr lang="en-US" altLang="zh-TW" sz="28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800" dirty="0"/>
                  <a:t> </a:t>
                </a:r>
                <a:endParaRPr lang="zh-TW" altLang="zh-TW" sz="2800" dirty="0"/>
              </a:p>
              <a:p>
                <a:r>
                  <a:rPr lang="en-US" altLang="zh-TW" dirty="0">
                    <a:solidFill>
                      <a:srgbClr val="FF0000"/>
                    </a:solidFill>
                  </a:rPr>
                  <a:t>analyze it carefully </a:t>
                </a:r>
                <a:r>
                  <a:rPr lang="en-US" altLang="zh-TW" dirty="0">
                    <a:solidFill>
                      <a:srgbClr val="FF0000"/>
                    </a:solidFill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US" altLang="zh-TW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altLang="zh-TW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TW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zh-TW" dirty="0">
                    <a:solidFill>
                      <a:srgbClr val="FF0000"/>
                    </a:solidFill>
                  </a:rPr>
                  <a:t>！</a:t>
                </a:r>
                <a:endParaRPr lang="en-US" altLang="zh-TW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TW" sz="2800" dirty="0"/>
                  <a:t>the nodes in the "lower layer" are in the majority</a:t>
                </a:r>
              </a:p>
              <a:p>
                <a:pPr lvl="1"/>
                <a:r>
                  <a:rPr lang="en-US" altLang="zh-TW" sz="2800" dirty="0"/>
                  <a:t>the nodes in the ”upper layer" are in the minority</a:t>
                </a:r>
                <a:endParaRPr lang="zh-TW" altLang="zh-TW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164041" y="734031"/>
            <a:ext cx="2195386" cy="830997"/>
          </a:xfrm>
          <a:prstGeom prst="rect">
            <a:avLst/>
          </a:prstGeom>
          <a:solidFill>
            <a:srgbClr val="FFFFFF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Tighter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Tighter bound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98A5A4-9AF8-7844-AF6F-F76A1F903892}"/>
              </a:ext>
            </a:extLst>
          </p:cNvPr>
          <p:cNvGrpSpPr/>
          <p:nvPr/>
        </p:nvGrpSpPr>
        <p:grpSpPr>
          <a:xfrm>
            <a:off x="3232907" y="4897485"/>
            <a:ext cx="2418593" cy="1712320"/>
            <a:chOff x="4328409" y="4322168"/>
            <a:chExt cx="3222569" cy="2399307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8409" y="4322168"/>
              <a:ext cx="2860393" cy="239930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78C7DC-5D80-DC47-8B61-AE5B205638F5}"/>
                </a:ext>
              </a:extLst>
            </p:cNvPr>
            <p:cNvSpPr/>
            <p:nvPr/>
          </p:nvSpPr>
          <p:spPr>
            <a:xfrm>
              <a:off x="5750565" y="4322168"/>
              <a:ext cx="72648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TW" sz="2800" dirty="0"/>
                <a:t>less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FF33F2-292E-3B45-957E-3BC3193D35AD}"/>
                </a:ext>
              </a:extLst>
            </p:cNvPr>
            <p:cNvSpPr/>
            <p:nvPr/>
          </p:nvSpPr>
          <p:spPr>
            <a:xfrm>
              <a:off x="6591998" y="6059817"/>
              <a:ext cx="95898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TW" sz="2800" dirty="0"/>
                <a:t>more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17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Example of bottom up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800" dirty="0"/>
                  <a:t>the depth of each node: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sz="2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sz="28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TW" sz="2800" dirty="0"/>
                  <a:t>, …,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TW" sz="2800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715" y="1994201"/>
            <a:ext cx="3952545" cy="407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76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Example of bottom up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the depth of node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</m:t>
                            </m:r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</m:t>
                            </m:r>
                          </m:fNam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func>
                      </m:e>
                    </m:d>
                  </m:oMath>
                </a14:m>
                <a:endParaRPr lang="en-US" altLang="zh-TW" dirty="0"/>
              </a:p>
              <a:p>
                <a:r>
                  <a:rPr lang="en-US" altLang="zh-TW" dirty="0"/>
                  <a:t>the time complexity of HEAPIFY(A, </a:t>
                </a:r>
                <a:r>
                  <a:rPr lang="en-US" altLang="zh-TW" i="1" dirty="0"/>
                  <a:t>k</a:t>
                </a:r>
                <a:r>
                  <a:rPr lang="en-US" altLang="zh-TW" dirty="0"/>
                  <a:t>) is depend on the height between </a:t>
                </a:r>
                <a:r>
                  <a:rPr lang="en-US" altLang="zh-TW" i="1" dirty="0"/>
                  <a:t>k</a:t>
                </a:r>
                <a:r>
                  <a:rPr lang="en-US" altLang="zh-TW" dirty="0"/>
                  <a:t> and root</a:t>
                </a:r>
              </a:p>
              <a:p>
                <a:pPr marL="457200" lvl="1" indent="0">
                  <a:buNone/>
                </a:pPr>
                <a:r>
                  <a:rPr lang="en-US" altLang="zh-TW" sz="2800" dirty="0">
                    <a:sym typeface="Wingdings" panose="05000000000000000000" pitchFamily="2" charset="2"/>
                  </a:rPr>
                  <a:t></a:t>
                </a:r>
                <a:r>
                  <a:rPr lang="en-US" altLang="zh-TW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en-US" altLang="zh-TW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⌊"/>
                        <m:endChr m:val="⌋"/>
                        <m:ctrlPr>
                          <a:rPr lang="en-US" altLang="zh-TW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r>
                              <a:rPr lang="en-US" altLang="zh-TW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func>
                      </m:e>
                    </m:d>
                    <m:r>
                      <a:rPr lang="en-US" altLang="zh-TW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altLang="zh-TW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r>
                              <a:rPr lang="en-US" altLang="zh-TW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e>
                        </m:func>
                      </m:e>
                    </m:d>
                    <m:r>
                      <a:rPr lang="en-US" altLang="zh-TW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800" b="1" dirty="0">
                    <a:solidFill>
                      <a:srgbClr val="FF0000"/>
                    </a:solidFill>
                  </a:rPr>
                  <a:t> </a:t>
                </a:r>
                <a:endParaRPr lang="en-US" altLang="zh-TW" sz="2800" b="1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099" y="2380029"/>
            <a:ext cx="4679237" cy="422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9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Example of bottom up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altLang="zh-TW" sz="3000" dirty="0"/>
                  <a:t>So</a:t>
                </a:r>
              </a:p>
              <a:p>
                <a:pPr lvl="1"/>
                <a:r>
                  <a:rPr lang="en-US" altLang="zh-TW" sz="3000" dirty="0"/>
                  <a:t>The time bound for checking A[k] </a:t>
                </a:r>
                <a14:m>
                  <m:oMath xmlns:m="http://schemas.openxmlformats.org/officeDocument/2006/math">
                    <m:r>
                      <a:rPr lang="en-US" altLang="zh-TW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⌊"/>
                        <m:endChr m:val="⌋"/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3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TW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3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func>
                      </m:e>
                    </m:d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3000" dirty="0"/>
              </a:p>
              <a:p>
                <a:r>
                  <a:rPr lang="en-US" altLang="zh-TW" sz="3000" dirty="0"/>
                  <a:t>total time </a:t>
                </a:r>
                <a14:m>
                  <m:oMath xmlns:m="http://schemas.openxmlformats.org/officeDocument/2006/math">
                    <m:r>
                      <a:rPr lang="en-US" altLang="zh-TW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TW" sz="3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3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TW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  <m: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3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TW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func>
                          </m:e>
                        </m:d>
                        <m: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3000" dirty="0"/>
              </a:p>
              <a:p>
                <a:pPr lvl="1"/>
                <a:r>
                  <a:rPr lang="en-US" altLang="zh-TW" sz="3000" dirty="0"/>
                  <a:t>Why?</a:t>
                </a:r>
              </a:p>
              <a:p>
                <a:r>
                  <a:rPr lang="en-US" altLang="zh-TW" sz="3000" dirty="0"/>
                  <a:t>Let's have a quick intuition :</a:t>
                </a:r>
              </a:p>
              <a:p>
                <a:pPr marL="0" indent="0">
                  <a:buNone/>
                </a:pPr>
                <a:r>
                  <a:rPr lang="en-US" altLang="zh-TW" sz="3000" dirty="0">
                    <a:ea typeface="Cambria Math" panose="02040503050406030204" pitchFamily="18" charset="0"/>
                  </a:rPr>
                  <a:t>  	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3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TW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  <m: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3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TW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func>
                          </m:e>
                        </m:d>
                        <m: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TW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3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TW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e>
                    </m:nary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3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TW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altLang="zh-TW" sz="3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3000" b="0" dirty="0">
                    <a:ea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begChr m:val="⌊"/>
                        <m:endChr m:val="⌋"/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3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3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TW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altLang="zh-TW" sz="3000" dirty="0"/>
              </a:p>
              <a:p>
                <a:pPr marL="0" indent="0">
                  <a:buNone/>
                </a:pPr>
                <a:r>
                  <a:rPr lang="en-US" altLang="zh-TW" sz="3000" dirty="0">
                    <a:ea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altLang="zh-TW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begChr m:val="⌊"/>
                        <m:endChr m:val="⌋"/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3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TW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TW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begChr m:val="⌊"/>
                        <m:endChr m:val="⌋"/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3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−2×</m:t>
                    </m:r>
                    <m:sSup>
                      <m:sSupPr>
                        <m:ctrlPr>
                          <a:rPr lang="en-US" altLang="zh-TW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3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TW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sup>
                    </m:sSup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3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+2)</m:t>
                    </m:r>
                  </m:oMath>
                </a14:m>
                <a:endParaRPr lang="en-US" altLang="zh-TW" sz="3000" dirty="0"/>
              </a:p>
              <a:p>
                <a:pPr marL="0" indent="0">
                  <a:buNone/>
                </a:pPr>
                <a:r>
                  <a:rPr lang="en-US" altLang="zh-TW" sz="3000" dirty="0">
                    <a:ea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altLang="zh-TW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=2×</m:t>
                    </m:r>
                    <m:sSup>
                      <m:sSupPr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3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TW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sup>
                    </m:sSup>
                    <m:r>
                      <a:rPr lang="en-US" altLang="zh-TW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3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TW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3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3000" dirty="0"/>
              </a:p>
              <a:p>
                <a:pPr marL="0" indent="0">
                  <a:buNone/>
                </a:pPr>
                <a:r>
                  <a:rPr lang="en-US" altLang="zh-TW" sz="3000" dirty="0">
                    <a:ea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altLang="zh-TW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2×</m:t>
                    </m:r>
                    <m:sSup>
                      <m:sSupPr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func>
                          <m:funcPr>
                            <m:ctrlP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3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sup>
                    </m:sSup>
                    <m:r>
                      <a:rPr lang="en-US" altLang="zh-TW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3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3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3000" dirty="0"/>
              </a:p>
              <a:p>
                <a:pPr marL="0" indent="0">
                  <a:buNone/>
                </a:pPr>
                <a:r>
                  <a:rPr lang="en-US" altLang="zh-TW" sz="3000" b="0" dirty="0">
                    <a:ea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3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3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TW" sz="3000" dirty="0"/>
              </a:p>
              <a:p>
                <a:pPr marL="0" indent="0">
                  <a:buNone/>
                </a:pPr>
                <a:r>
                  <a:rPr lang="en-US" altLang="zh-TW" sz="3000" dirty="0">
                    <a:ea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altLang="zh-TW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altLang="zh-TW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𝛩</m:t>
                    </m:r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3000" i="1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25" t="-209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048326" y="4889881"/>
                <a:ext cx="3795976" cy="1714508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TW" sz="2000" dirty="0">
                    <a:ea typeface="Cambria Math" panose="02040503050406030204" pitchFamily="18" charset="0"/>
                  </a:rPr>
                  <a:t>Intuition:</a:t>
                </a:r>
              </a:p>
              <a:p>
                <a:r>
                  <a:rPr lang="zh-TW" altLang="en-US" sz="2000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zh-TW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zh-TW" altLang="en-US" sz="20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func>
                      <m:func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altLang="zh-TW" sz="2000" b="0" dirty="0">
                  <a:ea typeface="Cambria Math" panose="02040503050406030204" pitchFamily="18" charset="0"/>
                </a:endParaRPr>
              </a:p>
              <a:p>
                <a:r>
                  <a:rPr lang="en-US" altLang="zh-TW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TW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326" y="4889881"/>
                <a:ext cx="3795976" cy="1714508"/>
              </a:xfrm>
              <a:prstGeom prst="rect">
                <a:avLst/>
              </a:prstGeom>
              <a:blipFill>
                <a:blip r:embed="rId3"/>
                <a:stretch>
                  <a:fillRect l="-4305" t="-15942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211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接點 11"/>
          <p:cNvCxnSpPr>
            <a:stCxn id="8" idx="3"/>
            <a:endCxn id="10" idx="0"/>
          </p:cNvCxnSpPr>
          <p:nvPr/>
        </p:nvCxnSpPr>
        <p:spPr>
          <a:xfrm flipH="1">
            <a:off x="3597048" y="4539831"/>
            <a:ext cx="330644" cy="3505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8" idx="5"/>
            <a:endCxn id="9" idx="0"/>
          </p:cNvCxnSpPr>
          <p:nvPr/>
        </p:nvCxnSpPr>
        <p:spPr>
          <a:xfrm>
            <a:off x="4213459" y="4539831"/>
            <a:ext cx="417732" cy="3505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Heap Property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heap: 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a nearly complete binary tree with “heap property”: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TW" sz="2800" b="0" i="0" smtClean="0">
                        <a:latin typeface="Cambria Math" panose="02040503050406030204" pitchFamily="18" charset="0"/>
                      </a:rPr>
                      <m:t>parent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TW" altLang="en-US" sz="2800" dirty="0"/>
                  <a:t>：</a:t>
                </a:r>
                <a:r>
                  <a:rPr lang="en-US" sz="2800" dirty="0"/>
                  <a:t> </a:t>
                </a:r>
              </a:p>
              <a:p>
                <a:pPr lvl="2"/>
                <a:r>
                  <a:rPr lang="en-US" sz="2800" dirty="0"/>
                  <a:t>The value in a parent node is greater than the values in its two children nodes</a:t>
                </a:r>
                <a:endParaRPr lang="en-US" altLang="zh-TW" sz="2800" dirty="0"/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75683" y="1053193"/>
          <a:ext cx="6106881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171">
                  <a:extLst>
                    <a:ext uri="{9D8B030D-6E8A-4147-A177-3AD203B41FA5}">
                      <a16:colId xmlns:a16="http://schemas.microsoft.com/office/drawing/2014/main" val="2192957973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723376571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054108556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6005202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82129360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427635068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797206513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8306947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70410845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33510858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95789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zh-TW" sz="2400" kern="1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0" dirty="0">
                          <a:effectLst/>
                        </a:rPr>
                        <a:t>A:</a:t>
                      </a:r>
                      <a:endParaRPr lang="zh-TW" altLang="zh-TW" sz="2400" kern="1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16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3377515"/>
                  </a:ext>
                </a:extLst>
              </a:tr>
            </a:tbl>
          </a:graphicData>
        </a:graphic>
      </p:graphicFrame>
      <p:sp>
        <p:nvSpPr>
          <p:cNvPr id="8" name="橢圓 7"/>
          <p:cNvSpPr/>
          <p:nvPr/>
        </p:nvSpPr>
        <p:spPr>
          <a:xfrm>
            <a:off x="3868508" y="4193723"/>
            <a:ext cx="404135" cy="4054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4429123" y="4890408"/>
            <a:ext cx="404135" cy="4054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3394980" y="4890409"/>
            <a:ext cx="404135" cy="4054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30BC06-D362-EC48-9187-D572B23830E6}"/>
              </a:ext>
            </a:extLst>
          </p:cNvPr>
          <p:cNvSpPr/>
          <p:nvPr/>
        </p:nvSpPr>
        <p:spPr>
          <a:xfrm>
            <a:off x="4299863" y="4179877"/>
            <a:ext cx="2778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parent node: greater</a:t>
            </a:r>
            <a:endParaRPr lang="en-TW" sz="24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AED64F4-8F04-1346-B866-0BE16B1D07B8}"/>
              </a:ext>
            </a:extLst>
          </p:cNvPr>
          <p:cNvSpPr/>
          <p:nvPr/>
        </p:nvSpPr>
        <p:spPr>
          <a:xfrm>
            <a:off x="2311049" y="5348424"/>
            <a:ext cx="19888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children node:</a:t>
            </a:r>
          </a:p>
          <a:p>
            <a:r>
              <a:rPr lang="en-US" sz="2400" dirty="0"/>
              <a:t>smaller</a:t>
            </a:r>
            <a:endParaRPr lang="en-TW" sz="24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5B9B6C4-CCD2-C148-A1D5-F7FDD9A7D972}"/>
              </a:ext>
            </a:extLst>
          </p:cNvPr>
          <p:cNvSpPr/>
          <p:nvPr/>
        </p:nvSpPr>
        <p:spPr>
          <a:xfrm>
            <a:off x="4878983" y="4869427"/>
            <a:ext cx="19888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children node:</a:t>
            </a:r>
          </a:p>
          <a:p>
            <a:r>
              <a:rPr lang="en-US" sz="2400" dirty="0"/>
              <a:t>smaller</a:t>
            </a:r>
            <a:endParaRPr lang="en-TW" sz="2400" dirty="0"/>
          </a:p>
        </p:txBody>
      </p:sp>
    </p:spTree>
    <p:extLst>
      <p:ext uri="{BB962C8B-B14F-4D97-AF65-F5344CB8AC3E}">
        <p14:creationId xmlns:p14="http://schemas.microsoft.com/office/powerpoint/2010/main" val="1303010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Example of bottom up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Analysis of HEAP-SORT</a:t>
                </a:r>
                <a:endParaRPr lang="zh-TW" altLang="zh-TW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sz="2800" dirty="0"/>
                  <a:t>BUILD-HEAP  </a:t>
                </a:r>
                <a:r>
                  <a:rPr lang="en-US" altLang="zh-TW" sz="2800" dirty="0">
                    <a:sym typeface="Wingdings" panose="05000000000000000000" pitchFamily="2" charset="2"/>
                  </a:rPr>
                  <a:t></a:t>
                </a:r>
                <a:r>
                  <a:rPr lang="zh-TW" altLang="en-US" sz="2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zh-TW" sz="28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sz="2800" dirty="0"/>
                  <a:t>If we construct heap tree, then we can sort it.</a:t>
                </a:r>
                <a:r>
                  <a:rPr lang="zh-TW" altLang="en-US" sz="2800" dirty="0"/>
                  <a:t> </a:t>
                </a:r>
                <a:r>
                  <a:rPr lang="en-US" altLang="zh-TW" sz="2800" dirty="0"/>
                  <a:t>Take maximum first, then HEAPIFY(A,</a:t>
                </a:r>
                <a:r>
                  <a:rPr lang="zh-TW" altLang="en-US" sz="2800" dirty="0"/>
                  <a:t> </a:t>
                </a:r>
                <a:r>
                  <a:rPr lang="en-US" altLang="zh-TW" sz="2800" dirty="0"/>
                  <a:t>1)</a:t>
                </a:r>
                <a:endParaRPr lang="zh-TW" altLang="zh-TW" sz="2800" dirty="0"/>
              </a:p>
              <a:p>
                <a:pPr lvl="2"/>
                <a:r>
                  <a:rPr lang="en-US" altLang="zh-TW" sz="2800" dirty="0"/>
                  <a:t>each time: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800" dirty="0"/>
              </a:p>
              <a:p>
                <a:pPr lvl="3"/>
                <a:r>
                  <a:rPr lang="en-US" altLang="zh-TW" sz="2800" dirty="0"/>
                  <a:t>(why?)</a:t>
                </a:r>
                <a:endParaRPr lang="zh-TW" altLang="zh-TW" sz="2800" dirty="0"/>
              </a:p>
              <a:p>
                <a:pPr lvl="2"/>
                <a:r>
                  <a:rPr lang="en-US" altLang="zh-TW" sz="2800" dirty="0"/>
                  <a:t>Total: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800" dirty="0"/>
                  <a:t> times  (or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2800" dirty="0"/>
                  <a:t> times?) </a:t>
                </a:r>
                <a:r>
                  <a:rPr lang="en-US" altLang="zh-TW" sz="2800" dirty="0">
                    <a:sym typeface="Wingdings" panose="05000000000000000000" pitchFamily="2" charset="2"/>
                  </a:rPr>
                  <a:t></a:t>
                </a:r>
                <a:r>
                  <a:rPr lang="zh-TW" altLang="en-US" sz="2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800" dirty="0"/>
              </a:p>
              <a:p>
                <a:endParaRPr lang="en-US" altLang="zh-TW" dirty="0"/>
              </a:p>
              <a:p>
                <a:r>
                  <a:rPr lang="en-US" altLang="zh-TW" dirty="0"/>
                  <a:t>Total: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2197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Priority queue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Heap is not only work for sorting.</a:t>
                </a:r>
              </a:p>
              <a:p>
                <a:r>
                  <a:rPr lang="en-US" altLang="zh-TW" dirty="0"/>
                  <a:t>Its is a useful data structure for priority queue</a:t>
                </a:r>
                <a:endParaRPr lang="zh-TW" altLang="zh-TW" dirty="0"/>
              </a:p>
              <a:p>
                <a:r>
                  <a:rPr lang="en-US" altLang="zh-TW" dirty="0"/>
                  <a:t>Priority queue:</a:t>
                </a:r>
              </a:p>
              <a:p>
                <a:pPr lvl="1"/>
                <a:r>
                  <a:rPr lang="en-US" altLang="zh-TW" sz="2800" dirty="0"/>
                  <a:t>efficient data structure to support the following three operations: (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800" dirty="0"/>
                  <a:t>)</a:t>
                </a:r>
              </a:p>
              <a:p>
                <a:pPr marL="1428750" lvl="2" indent="-514350">
                  <a:buFont typeface="+mj-lt"/>
                  <a:buAutoNum type="arabicPeriod"/>
                </a:pPr>
                <a:r>
                  <a:rPr lang="en-US" altLang="zh-TW" sz="2800" dirty="0"/>
                  <a:t>Insert(</a:t>
                </a:r>
                <a:r>
                  <a:rPr lang="en-US" altLang="zh-TW" sz="2800" i="1" dirty="0"/>
                  <a:t>S</a:t>
                </a:r>
                <a:r>
                  <a:rPr lang="en-US" altLang="zh-TW" sz="2800" dirty="0"/>
                  <a:t>, </a:t>
                </a:r>
                <a:r>
                  <a:rPr lang="en-US" altLang="zh-TW" sz="2800" i="1" dirty="0"/>
                  <a:t>x</a:t>
                </a:r>
                <a:r>
                  <a:rPr lang="en-US" altLang="zh-TW" sz="2800" dirty="0"/>
                  <a:t>)</a:t>
                </a:r>
              </a:p>
              <a:p>
                <a:pPr marL="1428750" lvl="2" indent="-514350">
                  <a:buFont typeface="+mj-lt"/>
                  <a:buAutoNum type="arabicPeriod"/>
                </a:pPr>
                <a:r>
                  <a:rPr lang="en-US" altLang="zh-TW" sz="2800" dirty="0"/>
                  <a:t>Maximum(</a:t>
                </a:r>
                <a:r>
                  <a:rPr lang="en-US" altLang="zh-TW" sz="2800" i="1" dirty="0"/>
                  <a:t>S</a:t>
                </a:r>
                <a:r>
                  <a:rPr lang="en-US" altLang="zh-TW" sz="2800" dirty="0"/>
                  <a:t>)</a:t>
                </a:r>
              </a:p>
              <a:p>
                <a:pPr marL="1428750" lvl="2" indent="-514350">
                  <a:buFont typeface="+mj-lt"/>
                  <a:buAutoNum type="arabicPeriod"/>
                </a:pPr>
                <a:r>
                  <a:rPr lang="en-US" altLang="zh-TW" sz="2800" dirty="0"/>
                  <a:t>Extract-max(</a:t>
                </a:r>
                <a:r>
                  <a:rPr lang="en-US" altLang="zh-TW" sz="2800" i="1" dirty="0"/>
                  <a:t>S</a:t>
                </a:r>
                <a:r>
                  <a:rPr lang="en-US" altLang="zh-TW" sz="2800" dirty="0"/>
                  <a:t>)</a:t>
                </a:r>
                <a:endParaRPr lang="zh-TW" altLang="zh-TW" sz="2800" dirty="0"/>
              </a:p>
              <a:p>
                <a:pPr lvl="3"/>
                <a:r>
                  <a:rPr lang="en-US" altLang="zh-TW" sz="2800" i="1" dirty="0"/>
                  <a:t>S </a:t>
                </a:r>
                <a:r>
                  <a:rPr lang="en-US" altLang="zh-TW" sz="2800" dirty="0"/>
                  <a:t>is the elements on the data structure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146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656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Priority queue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Heap array </a:t>
                </a:r>
                <a:r>
                  <a:rPr lang="en-US" altLang="zh-TW" i="1" dirty="0"/>
                  <a:t>A</a:t>
                </a:r>
                <a:endParaRPr lang="zh-TW" altLang="zh-TW" i="1" dirty="0"/>
              </a:p>
              <a:p>
                <a:pPr lvl="1"/>
                <a:r>
                  <a:rPr lang="en-US" altLang="zh-TW" sz="2800" dirty="0"/>
                  <a:t>Maximum(A):</a:t>
                </a:r>
                <a:r>
                  <a:rPr lang="el-GR" altLang="zh-TW" sz="28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TW" sz="2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TW" sz="2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800" dirty="0"/>
              </a:p>
              <a:p>
                <a:pPr lvl="2"/>
                <a:r>
                  <a:rPr lang="en-US" altLang="zh-TW" sz="2800" dirty="0"/>
                  <a:t>find the maximum</a:t>
                </a:r>
                <a:endParaRPr lang="zh-TW" altLang="zh-TW" sz="2800" dirty="0"/>
              </a:p>
              <a:p>
                <a:pPr lvl="1"/>
                <a:r>
                  <a:rPr lang="en-US" altLang="zh-TW" sz="2800" dirty="0"/>
                  <a:t>Extract-max(</a:t>
                </a:r>
                <a:r>
                  <a:rPr lang="en-US" altLang="zh-TW" sz="2800" i="1" dirty="0"/>
                  <a:t>A</a:t>
                </a:r>
                <a:r>
                  <a:rPr lang="en-US" altLang="zh-TW" sz="2800" dirty="0"/>
                  <a:t>):</a:t>
                </a:r>
              </a:p>
              <a:p>
                <a:pPr lvl="2"/>
                <a:r>
                  <a:rPr lang="en-US" altLang="zh-TW" sz="2800" dirty="0"/>
                  <a:t>Take the maximum and remove it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altLang="zh-TW" sz="2800" dirty="0"/>
                  <a:t>Take the maximum (in </a:t>
                </a:r>
                <a:r>
                  <a:rPr lang="en-US" altLang="zh-TW" sz="2800" i="1" dirty="0"/>
                  <a:t>A</a:t>
                </a:r>
                <a:r>
                  <a:rPr lang="en-US" altLang="zh-TW" sz="2800" dirty="0"/>
                  <a:t>[1])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altLang="zh-TW" sz="2800" dirty="0"/>
                  <a:t>Set </a:t>
                </a:r>
                <a:r>
                  <a:rPr lang="en-US" altLang="zh-TW" sz="2800" i="1" dirty="0"/>
                  <a:t>A</a:t>
                </a:r>
                <a:r>
                  <a:rPr lang="en-US" altLang="zh-TW" sz="2800" dirty="0"/>
                  <a:t>[1] = </a:t>
                </a:r>
                <a:r>
                  <a:rPr lang="en-US" altLang="zh-TW" sz="2800" i="1" dirty="0"/>
                  <a:t>A</a:t>
                </a:r>
                <a:r>
                  <a:rPr lang="en-US" altLang="zh-TW" sz="2800" dirty="0"/>
                  <a:t>[</a:t>
                </a:r>
                <a:r>
                  <a:rPr lang="en-US" altLang="zh-TW" sz="2800" i="1" dirty="0"/>
                  <a:t>n</a:t>
                </a:r>
                <a:r>
                  <a:rPr lang="en-US" altLang="zh-TW" sz="2800" dirty="0"/>
                  <a:t>]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altLang="zh-TW" sz="2800" dirty="0"/>
                  <a:t>HEAPIFY</a:t>
                </a:r>
              </a:p>
              <a:p>
                <a:pPr lvl="3"/>
                <a:r>
                  <a:rPr lang="en-US" altLang="zh-TW" sz="2800" dirty="0"/>
                  <a:t>A[1] ~ A[n-1]</a:t>
                </a:r>
              </a:p>
              <a:p>
                <a:pPr marL="914400" lvl="2" indent="0">
                  <a:buNone/>
                </a:pPr>
                <a:r>
                  <a:rPr lang="en-US" altLang="zh-TW" sz="2800" dirty="0">
                    <a:sym typeface="Wingdings" panose="05000000000000000000" pitchFamily="2" charset="2"/>
                  </a:rPr>
                  <a:t></a:t>
                </a:r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sz="2800" dirty="0"/>
                  <a:t>Insert(A,</a:t>
                </a:r>
                <a:r>
                  <a:rPr lang="zh-TW" altLang="en-US" sz="2800" dirty="0"/>
                  <a:t> </a:t>
                </a:r>
                <a:r>
                  <a:rPr lang="en-US" altLang="zh-TW" sz="2800" i="1" dirty="0"/>
                  <a:t>x</a:t>
                </a:r>
                <a:r>
                  <a:rPr lang="en-US" altLang="zh-TW" sz="2800" dirty="0"/>
                  <a:t>): Add a node </a:t>
                </a:r>
                <a:r>
                  <a:rPr lang="en-US" altLang="zh-TW" sz="2800" i="1" dirty="0"/>
                  <a:t>x</a:t>
                </a:r>
                <a:r>
                  <a:rPr lang="en-US" altLang="zh-TW" sz="2800" dirty="0"/>
                  <a:t> to the end of this tree. Then “floating up”. </a:t>
                </a:r>
                <a:r>
                  <a:rPr lang="en-US" altLang="zh-TW" sz="2800" dirty="0">
                    <a:sym typeface="Wingdings" panose="05000000000000000000" pitchFamily="2" charset="2"/>
                  </a:rPr>
                  <a:t></a:t>
                </a:r>
                <a:r>
                  <a:rPr lang="en-US" altLang="zh-TW" sz="28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2196" b="-93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889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5345-14D2-5846-85C3-74FBE859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789B-DC6D-4B4B-92DB-2CFE1DC48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F635B-8752-AF43-9E1C-C376B83F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444500"/>
            <a:ext cx="6502400" cy="5969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B0D8B-ACCC-B94A-BA53-FD90C8BD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613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Heap Property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heap: </a:t>
                </a:r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r>
                  <a:rPr lang="en-US" altLang="zh-TW" dirty="0"/>
                  <a:t>array A is an example of heap 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Its implicit tree links:</a:t>
                </a:r>
              </a:p>
              <a:p>
                <a:pPr lvl="1"/>
                <a:r>
                  <a:rPr lang="en-US" altLang="zh-TW" sz="2800" dirty="0"/>
                  <a:t>The position of the left-son of node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800" dirty="0"/>
                  <a:t> is </a:t>
                </a:r>
                <a14:m>
                  <m:oMath xmlns:m="http://schemas.openxmlformats.org/officeDocument/2006/math">
                    <m:r>
                      <a:rPr lang="en-US" altLang="zh-TW" sz="28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sz="2800" dirty="0"/>
                  <a:t>The position of the right-son of node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800" dirty="0"/>
                  <a:t> is </a:t>
                </a:r>
                <a14:m>
                  <m:oMath xmlns:m="http://schemas.openxmlformats.org/officeDocument/2006/math">
                    <m:r>
                      <a:rPr lang="en-US" altLang="zh-TW" sz="28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sz="2800" dirty="0"/>
                  <a:t>The position of the parent of node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2800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75683" y="1053193"/>
          <a:ext cx="6106881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171">
                  <a:extLst>
                    <a:ext uri="{9D8B030D-6E8A-4147-A177-3AD203B41FA5}">
                      <a16:colId xmlns:a16="http://schemas.microsoft.com/office/drawing/2014/main" val="2192957973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723376571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054108556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6005202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82129360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427635068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797206513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8306947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70410845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33510858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95789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zh-TW" sz="2400" kern="1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0" dirty="0">
                          <a:effectLst/>
                        </a:rPr>
                        <a:t>A:</a:t>
                      </a:r>
                      <a:endParaRPr lang="zh-TW" altLang="zh-TW" sz="2400" kern="1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16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3377515"/>
                  </a:ext>
                </a:extLst>
              </a:tr>
            </a:tbl>
          </a:graphicData>
        </a:graphic>
      </p:graphicFrame>
      <p:cxnSp>
        <p:nvCxnSpPr>
          <p:cNvPr id="17" name="直線接點 16"/>
          <p:cNvCxnSpPr>
            <a:stCxn id="19" idx="3"/>
            <a:endCxn id="21" idx="0"/>
          </p:cNvCxnSpPr>
          <p:nvPr/>
        </p:nvCxnSpPr>
        <p:spPr>
          <a:xfrm flipH="1">
            <a:off x="5954402" y="2609448"/>
            <a:ext cx="760960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19" idx="5"/>
            <a:endCxn id="20" idx="0"/>
          </p:cNvCxnSpPr>
          <p:nvPr/>
        </p:nvCxnSpPr>
        <p:spPr>
          <a:xfrm>
            <a:off x="6989582" y="2609448"/>
            <a:ext cx="782735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6658569" y="2263338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7578414" y="288654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5760499" y="2886547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24" name="直線接點 23"/>
          <p:cNvCxnSpPr>
            <a:stCxn id="21" idx="3"/>
            <a:endCxn id="27" idx="0"/>
          </p:cNvCxnSpPr>
          <p:nvPr/>
        </p:nvCxnSpPr>
        <p:spPr>
          <a:xfrm flipH="1">
            <a:off x="5321667" y="3232657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stCxn id="21" idx="5"/>
            <a:endCxn id="26" idx="0"/>
          </p:cNvCxnSpPr>
          <p:nvPr/>
        </p:nvCxnSpPr>
        <p:spPr>
          <a:xfrm>
            <a:off x="6091512" y="3232657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橢圓 25"/>
          <p:cNvSpPr/>
          <p:nvPr/>
        </p:nvSpPr>
        <p:spPr>
          <a:xfrm>
            <a:off x="6406837" y="348302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5127764" y="348302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30" name="直線接點 29"/>
          <p:cNvCxnSpPr>
            <a:stCxn id="27" idx="3"/>
            <a:endCxn id="33" idx="0"/>
          </p:cNvCxnSpPr>
          <p:nvPr/>
        </p:nvCxnSpPr>
        <p:spPr>
          <a:xfrm flipH="1">
            <a:off x="4966517" y="3829134"/>
            <a:ext cx="218040" cy="268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27" idx="5"/>
            <a:endCxn id="32" idx="0"/>
          </p:cNvCxnSpPr>
          <p:nvPr/>
        </p:nvCxnSpPr>
        <p:spPr>
          <a:xfrm>
            <a:off x="5458777" y="3829134"/>
            <a:ext cx="231643" cy="268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橢圓 31"/>
          <p:cNvSpPr/>
          <p:nvPr/>
        </p:nvSpPr>
        <p:spPr>
          <a:xfrm>
            <a:off x="5496517" y="409738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4772614" y="4097387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直線接點 35"/>
          <p:cNvCxnSpPr>
            <a:stCxn id="26" idx="3"/>
            <a:endCxn id="37" idx="0"/>
          </p:cNvCxnSpPr>
          <p:nvPr/>
        </p:nvCxnSpPr>
        <p:spPr>
          <a:xfrm flipH="1">
            <a:off x="6246780" y="3829133"/>
            <a:ext cx="216850" cy="2761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/>
          <p:cNvSpPr/>
          <p:nvPr/>
        </p:nvSpPr>
        <p:spPr>
          <a:xfrm>
            <a:off x="6052877" y="410532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643120" y="228141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5745050" y="29011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7562965" y="29011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170824" y="349935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6449897" y="351607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44" name="直線接點 43"/>
          <p:cNvCxnSpPr>
            <a:endCxn id="48" idx="0"/>
          </p:cNvCxnSpPr>
          <p:nvPr/>
        </p:nvCxnSpPr>
        <p:spPr>
          <a:xfrm flipH="1">
            <a:off x="7122283" y="3232662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endCxn id="46" idx="0"/>
          </p:cNvCxnSpPr>
          <p:nvPr/>
        </p:nvCxnSpPr>
        <p:spPr>
          <a:xfrm>
            <a:off x="7908691" y="3232662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/>
          <p:cNvSpPr/>
          <p:nvPr/>
        </p:nvSpPr>
        <p:spPr>
          <a:xfrm>
            <a:off x="8224016" y="3483028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988003" y="349936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48" name="橢圓 47"/>
          <p:cNvSpPr/>
          <p:nvPr/>
        </p:nvSpPr>
        <p:spPr>
          <a:xfrm>
            <a:off x="6928380" y="3481280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267076" y="349615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4815674" y="411546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5536430" y="412340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6095937" y="4127652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6457955" y="2114730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559885" y="273443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377800" y="273443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927150" y="333266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206223" y="334938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744329" y="334900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023402" y="334579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7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572000" y="394877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8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292756" y="395671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9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812990" y="396096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999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Heap Property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heap: 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array A is an example of heap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So we can use an array to implement a heap</a:t>
            </a:r>
            <a:endParaRPr lang="zh-TW" altLang="zh-TW" dirty="0"/>
          </a:p>
          <a:p>
            <a:r>
              <a:rPr lang="en-US" altLang="zh-TW" dirty="0"/>
              <a:t>Problem: Where is the largest element of a heap?</a:t>
            </a:r>
          </a:p>
          <a:p>
            <a:pPr lvl="1"/>
            <a:r>
              <a:rPr lang="en-US" altLang="zh-TW" sz="2800" dirty="0"/>
              <a:t>root (at position 1)</a:t>
            </a:r>
            <a:endParaRPr lang="zh-TW" altLang="zh-TW" sz="2800" dirty="0"/>
          </a:p>
          <a:p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9B7ACBD-DA3A-2B47-AD89-C5100412AE0C}"/>
              </a:ext>
            </a:extLst>
          </p:cNvPr>
          <p:cNvGraphicFramePr>
            <a:graphicFrameLocks noGrp="1"/>
          </p:cNvGraphicFramePr>
          <p:nvPr/>
        </p:nvGraphicFramePr>
        <p:xfrm>
          <a:off x="1375683" y="1053193"/>
          <a:ext cx="6106881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171">
                  <a:extLst>
                    <a:ext uri="{9D8B030D-6E8A-4147-A177-3AD203B41FA5}">
                      <a16:colId xmlns:a16="http://schemas.microsoft.com/office/drawing/2014/main" val="2192957973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723376571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054108556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6005202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82129360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4276350685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797206513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28306947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70410845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33510858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95789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zh-TW" sz="2400" kern="1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0" dirty="0">
                          <a:effectLst/>
                        </a:rPr>
                        <a:t>A:</a:t>
                      </a:r>
                      <a:endParaRPr lang="zh-TW" altLang="zh-TW" sz="2400" kern="1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16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9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3377515"/>
                  </a:ext>
                </a:extLst>
              </a:tr>
            </a:tbl>
          </a:graphicData>
        </a:graphic>
      </p:graphicFrame>
      <p:cxnSp>
        <p:nvCxnSpPr>
          <p:cNvPr id="5" name="直線接點 16">
            <a:extLst>
              <a:ext uri="{FF2B5EF4-FFF2-40B4-BE49-F238E27FC236}">
                <a16:creationId xmlns:a16="http://schemas.microsoft.com/office/drawing/2014/main" id="{C75988B1-538A-B741-BAC0-B2F0597B3C86}"/>
              </a:ext>
            </a:extLst>
          </p:cNvPr>
          <p:cNvCxnSpPr>
            <a:stCxn id="7" idx="3"/>
            <a:endCxn id="9" idx="0"/>
          </p:cNvCxnSpPr>
          <p:nvPr/>
        </p:nvCxnSpPr>
        <p:spPr>
          <a:xfrm flipH="1">
            <a:off x="5954402" y="2609448"/>
            <a:ext cx="760960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17">
            <a:extLst>
              <a:ext uri="{FF2B5EF4-FFF2-40B4-BE49-F238E27FC236}">
                <a16:creationId xmlns:a16="http://schemas.microsoft.com/office/drawing/2014/main" id="{756ED4DF-D55D-4244-AFE8-55CE6F376B8B}"/>
              </a:ext>
            </a:extLst>
          </p:cNvPr>
          <p:cNvCxnSpPr>
            <a:stCxn id="7" idx="5"/>
            <a:endCxn id="8" idx="0"/>
          </p:cNvCxnSpPr>
          <p:nvPr/>
        </p:nvCxnSpPr>
        <p:spPr>
          <a:xfrm>
            <a:off x="6989582" y="2609448"/>
            <a:ext cx="782735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18">
            <a:extLst>
              <a:ext uri="{FF2B5EF4-FFF2-40B4-BE49-F238E27FC236}">
                <a16:creationId xmlns:a16="http://schemas.microsoft.com/office/drawing/2014/main" id="{5DE31EB7-E0FB-C346-9F31-7AB4B83355D9}"/>
              </a:ext>
            </a:extLst>
          </p:cNvPr>
          <p:cNvSpPr/>
          <p:nvPr/>
        </p:nvSpPr>
        <p:spPr>
          <a:xfrm>
            <a:off x="6658569" y="2263338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橢圓 19">
            <a:extLst>
              <a:ext uri="{FF2B5EF4-FFF2-40B4-BE49-F238E27FC236}">
                <a16:creationId xmlns:a16="http://schemas.microsoft.com/office/drawing/2014/main" id="{5259C1E8-A2D5-F246-98F2-49E3D67F8CEE}"/>
              </a:ext>
            </a:extLst>
          </p:cNvPr>
          <p:cNvSpPr/>
          <p:nvPr/>
        </p:nvSpPr>
        <p:spPr>
          <a:xfrm>
            <a:off x="7578414" y="288654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橢圓 20">
            <a:extLst>
              <a:ext uri="{FF2B5EF4-FFF2-40B4-BE49-F238E27FC236}">
                <a16:creationId xmlns:a16="http://schemas.microsoft.com/office/drawing/2014/main" id="{B61BAC7A-ED19-CE41-8BCE-A1E5761AEA48}"/>
              </a:ext>
            </a:extLst>
          </p:cNvPr>
          <p:cNvSpPr/>
          <p:nvPr/>
        </p:nvSpPr>
        <p:spPr>
          <a:xfrm>
            <a:off x="5760499" y="2886547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0" name="直線接點 23">
            <a:extLst>
              <a:ext uri="{FF2B5EF4-FFF2-40B4-BE49-F238E27FC236}">
                <a16:creationId xmlns:a16="http://schemas.microsoft.com/office/drawing/2014/main" id="{90051543-3A73-DB42-816C-7F5EAF24398D}"/>
              </a:ext>
            </a:extLst>
          </p:cNvPr>
          <p:cNvCxnSpPr>
            <a:stCxn id="9" idx="3"/>
            <a:endCxn id="13" idx="0"/>
          </p:cNvCxnSpPr>
          <p:nvPr/>
        </p:nvCxnSpPr>
        <p:spPr>
          <a:xfrm flipH="1">
            <a:off x="5321667" y="3232657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24">
            <a:extLst>
              <a:ext uri="{FF2B5EF4-FFF2-40B4-BE49-F238E27FC236}">
                <a16:creationId xmlns:a16="http://schemas.microsoft.com/office/drawing/2014/main" id="{40C8A0D9-5A98-0046-AC33-0CC6A87E1954}"/>
              </a:ext>
            </a:extLst>
          </p:cNvPr>
          <p:cNvCxnSpPr>
            <a:stCxn id="9" idx="5"/>
            <a:endCxn id="12" idx="0"/>
          </p:cNvCxnSpPr>
          <p:nvPr/>
        </p:nvCxnSpPr>
        <p:spPr>
          <a:xfrm>
            <a:off x="6091512" y="3232657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25">
            <a:extLst>
              <a:ext uri="{FF2B5EF4-FFF2-40B4-BE49-F238E27FC236}">
                <a16:creationId xmlns:a16="http://schemas.microsoft.com/office/drawing/2014/main" id="{4306327C-F59B-F843-83C6-288D90AEDE79}"/>
              </a:ext>
            </a:extLst>
          </p:cNvPr>
          <p:cNvSpPr/>
          <p:nvPr/>
        </p:nvSpPr>
        <p:spPr>
          <a:xfrm>
            <a:off x="6406837" y="348302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橢圓 26">
            <a:extLst>
              <a:ext uri="{FF2B5EF4-FFF2-40B4-BE49-F238E27FC236}">
                <a16:creationId xmlns:a16="http://schemas.microsoft.com/office/drawing/2014/main" id="{01902D67-1ADF-3A4D-9F59-A01563AD8486}"/>
              </a:ext>
            </a:extLst>
          </p:cNvPr>
          <p:cNvSpPr/>
          <p:nvPr/>
        </p:nvSpPr>
        <p:spPr>
          <a:xfrm>
            <a:off x="5127764" y="348302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4" name="直線接點 29">
            <a:extLst>
              <a:ext uri="{FF2B5EF4-FFF2-40B4-BE49-F238E27FC236}">
                <a16:creationId xmlns:a16="http://schemas.microsoft.com/office/drawing/2014/main" id="{D14CC5F4-6BF1-9741-8F3E-51B62E8B4089}"/>
              </a:ext>
            </a:extLst>
          </p:cNvPr>
          <p:cNvCxnSpPr>
            <a:stCxn id="13" idx="3"/>
            <a:endCxn id="17" idx="0"/>
          </p:cNvCxnSpPr>
          <p:nvPr/>
        </p:nvCxnSpPr>
        <p:spPr>
          <a:xfrm flipH="1">
            <a:off x="4966517" y="3829134"/>
            <a:ext cx="218040" cy="2682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30">
            <a:extLst>
              <a:ext uri="{FF2B5EF4-FFF2-40B4-BE49-F238E27FC236}">
                <a16:creationId xmlns:a16="http://schemas.microsoft.com/office/drawing/2014/main" id="{E88C2EB9-87A4-DD42-ADD0-F7E14726AC0E}"/>
              </a:ext>
            </a:extLst>
          </p:cNvPr>
          <p:cNvCxnSpPr>
            <a:stCxn id="13" idx="5"/>
            <a:endCxn id="16" idx="0"/>
          </p:cNvCxnSpPr>
          <p:nvPr/>
        </p:nvCxnSpPr>
        <p:spPr>
          <a:xfrm>
            <a:off x="5458777" y="3829134"/>
            <a:ext cx="231643" cy="268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31">
            <a:extLst>
              <a:ext uri="{FF2B5EF4-FFF2-40B4-BE49-F238E27FC236}">
                <a16:creationId xmlns:a16="http://schemas.microsoft.com/office/drawing/2014/main" id="{83CFEEC0-B982-8346-ADAF-B3B835B1E426}"/>
              </a:ext>
            </a:extLst>
          </p:cNvPr>
          <p:cNvSpPr/>
          <p:nvPr/>
        </p:nvSpPr>
        <p:spPr>
          <a:xfrm>
            <a:off x="5496517" y="4097386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橢圓 32">
            <a:extLst>
              <a:ext uri="{FF2B5EF4-FFF2-40B4-BE49-F238E27FC236}">
                <a16:creationId xmlns:a16="http://schemas.microsoft.com/office/drawing/2014/main" id="{1BB9AF68-8D2D-3F49-91E9-BFFA55543679}"/>
              </a:ext>
            </a:extLst>
          </p:cNvPr>
          <p:cNvSpPr/>
          <p:nvPr/>
        </p:nvSpPr>
        <p:spPr>
          <a:xfrm>
            <a:off x="4772614" y="4097387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直線接點 35">
            <a:extLst>
              <a:ext uri="{FF2B5EF4-FFF2-40B4-BE49-F238E27FC236}">
                <a16:creationId xmlns:a16="http://schemas.microsoft.com/office/drawing/2014/main" id="{42DC9576-5B11-5C4B-8597-43776E077D0A}"/>
              </a:ext>
            </a:extLst>
          </p:cNvPr>
          <p:cNvCxnSpPr>
            <a:stCxn id="12" idx="3"/>
            <a:endCxn id="19" idx="0"/>
          </p:cNvCxnSpPr>
          <p:nvPr/>
        </p:nvCxnSpPr>
        <p:spPr>
          <a:xfrm flipH="1">
            <a:off x="6246780" y="3829133"/>
            <a:ext cx="216850" cy="2761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36">
            <a:extLst>
              <a:ext uri="{FF2B5EF4-FFF2-40B4-BE49-F238E27FC236}">
                <a16:creationId xmlns:a16="http://schemas.microsoft.com/office/drawing/2014/main" id="{43702C17-A396-0744-9EB6-F17A89CE0682}"/>
              </a:ext>
            </a:extLst>
          </p:cNvPr>
          <p:cNvSpPr/>
          <p:nvPr/>
        </p:nvSpPr>
        <p:spPr>
          <a:xfrm>
            <a:off x="6052877" y="410532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矩形 38">
            <a:extLst>
              <a:ext uri="{FF2B5EF4-FFF2-40B4-BE49-F238E27FC236}">
                <a16:creationId xmlns:a16="http://schemas.microsoft.com/office/drawing/2014/main" id="{2E782178-9DB9-DC4C-BCF3-C3042A090E29}"/>
              </a:ext>
            </a:extLst>
          </p:cNvPr>
          <p:cNvSpPr/>
          <p:nvPr/>
        </p:nvSpPr>
        <p:spPr>
          <a:xfrm>
            <a:off x="6643120" y="228141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21" name="矩形 39">
            <a:extLst>
              <a:ext uri="{FF2B5EF4-FFF2-40B4-BE49-F238E27FC236}">
                <a16:creationId xmlns:a16="http://schemas.microsoft.com/office/drawing/2014/main" id="{471A7136-2F30-D543-A81C-CC21B2A204E6}"/>
              </a:ext>
            </a:extLst>
          </p:cNvPr>
          <p:cNvSpPr/>
          <p:nvPr/>
        </p:nvSpPr>
        <p:spPr>
          <a:xfrm>
            <a:off x="5745050" y="29011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22" name="矩形 40">
            <a:extLst>
              <a:ext uri="{FF2B5EF4-FFF2-40B4-BE49-F238E27FC236}">
                <a16:creationId xmlns:a16="http://schemas.microsoft.com/office/drawing/2014/main" id="{570D1A67-87C7-2240-A6AC-4E0637261EEB}"/>
              </a:ext>
            </a:extLst>
          </p:cNvPr>
          <p:cNvSpPr/>
          <p:nvPr/>
        </p:nvSpPr>
        <p:spPr>
          <a:xfrm>
            <a:off x="7562965" y="29011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23" name="矩形 41">
            <a:extLst>
              <a:ext uri="{FF2B5EF4-FFF2-40B4-BE49-F238E27FC236}">
                <a16:creationId xmlns:a16="http://schemas.microsoft.com/office/drawing/2014/main" id="{B2F73473-9D60-E847-A6E5-E8A5FA11BDFC}"/>
              </a:ext>
            </a:extLst>
          </p:cNvPr>
          <p:cNvSpPr/>
          <p:nvPr/>
        </p:nvSpPr>
        <p:spPr>
          <a:xfrm>
            <a:off x="5170824" y="349935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24" name="矩形 42">
            <a:extLst>
              <a:ext uri="{FF2B5EF4-FFF2-40B4-BE49-F238E27FC236}">
                <a16:creationId xmlns:a16="http://schemas.microsoft.com/office/drawing/2014/main" id="{EFF0DEAA-42D5-6A49-B1DA-85033042322D}"/>
              </a:ext>
            </a:extLst>
          </p:cNvPr>
          <p:cNvSpPr/>
          <p:nvPr/>
        </p:nvSpPr>
        <p:spPr>
          <a:xfrm>
            <a:off x="6449897" y="351607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25" name="直線接點 43">
            <a:extLst>
              <a:ext uri="{FF2B5EF4-FFF2-40B4-BE49-F238E27FC236}">
                <a16:creationId xmlns:a16="http://schemas.microsoft.com/office/drawing/2014/main" id="{86CB7E14-6E56-A44A-9993-79CAD28621A6}"/>
              </a:ext>
            </a:extLst>
          </p:cNvPr>
          <p:cNvCxnSpPr>
            <a:endCxn id="29" idx="0"/>
          </p:cNvCxnSpPr>
          <p:nvPr/>
        </p:nvCxnSpPr>
        <p:spPr>
          <a:xfrm flipH="1">
            <a:off x="7122283" y="3232662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44">
            <a:extLst>
              <a:ext uri="{FF2B5EF4-FFF2-40B4-BE49-F238E27FC236}">
                <a16:creationId xmlns:a16="http://schemas.microsoft.com/office/drawing/2014/main" id="{0EF8F41F-DD3D-AC4A-81FB-BA566B5772EC}"/>
              </a:ext>
            </a:extLst>
          </p:cNvPr>
          <p:cNvCxnSpPr>
            <a:endCxn id="27" idx="0"/>
          </p:cNvCxnSpPr>
          <p:nvPr/>
        </p:nvCxnSpPr>
        <p:spPr>
          <a:xfrm>
            <a:off x="7908691" y="3232662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45">
            <a:extLst>
              <a:ext uri="{FF2B5EF4-FFF2-40B4-BE49-F238E27FC236}">
                <a16:creationId xmlns:a16="http://schemas.microsoft.com/office/drawing/2014/main" id="{3D524AEE-DFD3-6241-8F81-C6CF4DF71461}"/>
              </a:ext>
            </a:extLst>
          </p:cNvPr>
          <p:cNvSpPr/>
          <p:nvPr/>
        </p:nvSpPr>
        <p:spPr>
          <a:xfrm>
            <a:off x="8224016" y="3483028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矩形 46">
            <a:extLst>
              <a:ext uri="{FF2B5EF4-FFF2-40B4-BE49-F238E27FC236}">
                <a16:creationId xmlns:a16="http://schemas.microsoft.com/office/drawing/2014/main" id="{4406BCD5-0A33-CD48-89EB-4FB08C515B31}"/>
              </a:ext>
            </a:extLst>
          </p:cNvPr>
          <p:cNvSpPr/>
          <p:nvPr/>
        </p:nvSpPr>
        <p:spPr>
          <a:xfrm>
            <a:off x="6988003" y="349936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29" name="橢圓 47">
            <a:extLst>
              <a:ext uri="{FF2B5EF4-FFF2-40B4-BE49-F238E27FC236}">
                <a16:creationId xmlns:a16="http://schemas.microsoft.com/office/drawing/2014/main" id="{A10EAF04-B611-CD41-81C8-88CE8434D1E7}"/>
              </a:ext>
            </a:extLst>
          </p:cNvPr>
          <p:cNvSpPr/>
          <p:nvPr/>
        </p:nvSpPr>
        <p:spPr>
          <a:xfrm>
            <a:off x="6928380" y="3481280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矩形 49">
            <a:extLst>
              <a:ext uri="{FF2B5EF4-FFF2-40B4-BE49-F238E27FC236}">
                <a16:creationId xmlns:a16="http://schemas.microsoft.com/office/drawing/2014/main" id="{430EB7F2-AD16-DE4F-9C04-FC5DC1773AB5}"/>
              </a:ext>
            </a:extLst>
          </p:cNvPr>
          <p:cNvSpPr/>
          <p:nvPr/>
        </p:nvSpPr>
        <p:spPr>
          <a:xfrm>
            <a:off x="8267076" y="349615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1" name="矩形 50">
            <a:extLst>
              <a:ext uri="{FF2B5EF4-FFF2-40B4-BE49-F238E27FC236}">
                <a16:creationId xmlns:a16="http://schemas.microsoft.com/office/drawing/2014/main" id="{04C5AD38-E8B0-804C-A035-F266E36B273A}"/>
              </a:ext>
            </a:extLst>
          </p:cNvPr>
          <p:cNvSpPr/>
          <p:nvPr/>
        </p:nvSpPr>
        <p:spPr>
          <a:xfrm>
            <a:off x="4815674" y="411546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2" name="矩形 51">
            <a:extLst>
              <a:ext uri="{FF2B5EF4-FFF2-40B4-BE49-F238E27FC236}">
                <a16:creationId xmlns:a16="http://schemas.microsoft.com/office/drawing/2014/main" id="{F37E8C3F-0339-6A47-955E-E65566A57455}"/>
              </a:ext>
            </a:extLst>
          </p:cNvPr>
          <p:cNvSpPr/>
          <p:nvPr/>
        </p:nvSpPr>
        <p:spPr>
          <a:xfrm>
            <a:off x="5536430" y="412340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3" name="矩形 52">
            <a:extLst>
              <a:ext uri="{FF2B5EF4-FFF2-40B4-BE49-F238E27FC236}">
                <a16:creationId xmlns:a16="http://schemas.microsoft.com/office/drawing/2014/main" id="{5CB3BD61-CBD0-7B44-869A-7F8AD7FC2A3D}"/>
              </a:ext>
            </a:extLst>
          </p:cNvPr>
          <p:cNvSpPr/>
          <p:nvPr/>
        </p:nvSpPr>
        <p:spPr>
          <a:xfrm>
            <a:off x="6095937" y="4127652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4" name="矩形 53">
            <a:extLst>
              <a:ext uri="{FF2B5EF4-FFF2-40B4-BE49-F238E27FC236}">
                <a16:creationId xmlns:a16="http://schemas.microsoft.com/office/drawing/2014/main" id="{B9AFF262-A681-7244-933F-B988057334BF}"/>
              </a:ext>
            </a:extLst>
          </p:cNvPr>
          <p:cNvSpPr/>
          <p:nvPr/>
        </p:nvSpPr>
        <p:spPr>
          <a:xfrm>
            <a:off x="6457955" y="2114730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5" name="矩形 54">
            <a:extLst>
              <a:ext uri="{FF2B5EF4-FFF2-40B4-BE49-F238E27FC236}">
                <a16:creationId xmlns:a16="http://schemas.microsoft.com/office/drawing/2014/main" id="{7052E8B7-3530-0746-976E-13C8C359BF42}"/>
              </a:ext>
            </a:extLst>
          </p:cNvPr>
          <p:cNvSpPr/>
          <p:nvPr/>
        </p:nvSpPr>
        <p:spPr>
          <a:xfrm>
            <a:off x="5559885" y="273443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矩形 55">
            <a:extLst>
              <a:ext uri="{FF2B5EF4-FFF2-40B4-BE49-F238E27FC236}">
                <a16:creationId xmlns:a16="http://schemas.microsoft.com/office/drawing/2014/main" id="{182277D1-A6B6-FB47-B3A0-5C5D7CC718E2}"/>
              </a:ext>
            </a:extLst>
          </p:cNvPr>
          <p:cNvSpPr/>
          <p:nvPr/>
        </p:nvSpPr>
        <p:spPr>
          <a:xfrm>
            <a:off x="7377800" y="273443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矩形 56">
            <a:extLst>
              <a:ext uri="{FF2B5EF4-FFF2-40B4-BE49-F238E27FC236}">
                <a16:creationId xmlns:a16="http://schemas.microsoft.com/office/drawing/2014/main" id="{10512125-F6A9-474C-9458-F4C8D1687947}"/>
              </a:ext>
            </a:extLst>
          </p:cNvPr>
          <p:cNvSpPr/>
          <p:nvPr/>
        </p:nvSpPr>
        <p:spPr>
          <a:xfrm>
            <a:off x="4927150" y="3332668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8" name="矩形 57">
            <a:extLst>
              <a:ext uri="{FF2B5EF4-FFF2-40B4-BE49-F238E27FC236}">
                <a16:creationId xmlns:a16="http://schemas.microsoft.com/office/drawing/2014/main" id="{CF6EDE42-1FA9-934E-B6D3-F673F25D4B2E}"/>
              </a:ext>
            </a:extLst>
          </p:cNvPr>
          <p:cNvSpPr/>
          <p:nvPr/>
        </p:nvSpPr>
        <p:spPr>
          <a:xfrm>
            <a:off x="6206223" y="3349385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矩形 58">
            <a:extLst>
              <a:ext uri="{FF2B5EF4-FFF2-40B4-BE49-F238E27FC236}">
                <a16:creationId xmlns:a16="http://schemas.microsoft.com/office/drawing/2014/main" id="{CFA08D26-A62B-794C-9930-652F9BE980DE}"/>
              </a:ext>
            </a:extLst>
          </p:cNvPr>
          <p:cNvSpPr/>
          <p:nvPr/>
        </p:nvSpPr>
        <p:spPr>
          <a:xfrm>
            <a:off x="6744329" y="334900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0" name="矩形 59">
            <a:extLst>
              <a:ext uri="{FF2B5EF4-FFF2-40B4-BE49-F238E27FC236}">
                <a16:creationId xmlns:a16="http://schemas.microsoft.com/office/drawing/2014/main" id="{297C76B3-E469-EE48-B3DE-6D57C2983B1A}"/>
              </a:ext>
            </a:extLst>
          </p:cNvPr>
          <p:cNvSpPr/>
          <p:nvPr/>
        </p:nvSpPr>
        <p:spPr>
          <a:xfrm>
            <a:off x="8023402" y="334579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7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1" name="矩形 60">
            <a:extLst>
              <a:ext uri="{FF2B5EF4-FFF2-40B4-BE49-F238E27FC236}">
                <a16:creationId xmlns:a16="http://schemas.microsoft.com/office/drawing/2014/main" id="{87C76EA1-E828-2C4C-B06B-7B3FD45EE797}"/>
              </a:ext>
            </a:extLst>
          </p:cNvPr>
          <p:cNvSpPr/>
          <p:nvPr/>
        </p:nvSpPr>
        <p:spPr>
          <a:xfrm>
            <a:off x="4572000" y="3948779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8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2" name="矩形 61">
            <a:extLst>
              <a:ext uri="{FF2B5EF4-FFF2-40B4-BE49-F238E27FC236}">
                <a16:creationId xmlns:a16="http://schemas.microsoft.com/office/drawing/2014/main" id="{AAD0B64E-F881-1A41-BF54-3140CC8C2A0C}"/>
              </a:ext>
            </a:extLst>
          </p:cNvPr>
          <p:cNvSpPr/>
          <p:nvPr/>
        </p:nvSpPr>
        <p:spPr>
          <a:xfrm>
            <a:off x="5292756" y="3956717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9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矩形 62">
            <a:extLst>
              <a:ext uri="{FF2B5EF4-FFF2-40B4-BE49-F238E27FC236}">
                <a16:creationId xmlns:a16="http://schemas.microsoft.com/office/drawing/2014/main" id="{7AC3B962-3FDC-0A4D-B690-3540047D3CE4}"/>
              </a:ext>
            </a:extLst>
          </p:cNvPr>
          <p:cNvSpPr/>
          <p:nvPr/>
        </p:nvSpPr>
        <p:spPr>
          <a:xfrm>
            <a:off x="5812990" y="3960964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10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977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Tree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Let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dirty="0"/>
                  <a:t> be the root of a tree.</a:t>
                </a:r>
              </a:p>
              <a:p>
                <a:pPr lvl="1"/>
                <a:r>
                  <a:rPr lang="en-US" altLang="zh-TW" sz="2800" dirty="0"/>
                  <a:t>The height of this tree: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altLang="zh-TW" sz="2800" dirty="0"/>
              </a:p>
              <a:p>
                <a:pPr lvl="1"/>
                <a:r>
                  <a:rPr lang="en-US" altLang="zh-TW" sz="2800" dirty="0"/>
                  <a:t>It contains 10 nodes.</a:t>
                </a:r>
              </a:p>
              <a:p>
                <a:pPr lvl="1"/>
                <a:r>
                  <a:rPr lang="en-US" altLang="zh-TW" sz="2800" dirty="0"/>
                  <a:t>It has 4 leaves.</a:t>
                </a:r>
              </a:p>
              <a:p>
                <a:pPr lvl="1"/>
                <a:r>
                  <a:rPr lang="en-US" altLang="zh-TW" sz="2800" dirty="0"/>
                  <a:t>It has 6 internal nodes.</a:t>
                </a:r>
              </a:p>
              <a:p>
                <a:pPr lvl="1"/>
                <a:r>
                  <a:rPr lang="en-US" altLang="zh-TW" sz="2800" dirty="0"/>
                  <a:t>The height of Node 7 is 2</a:t>
                </a:r>
              </a:p>
              <a:p>
                <a:pPr lvl="1"/>
                <a:r>
                  <a:rPr lang="en-US" altLang="zh-TW" sz="2800" dirty="0"/>
                  <a:t>The depth of Node 7 is 3</a:t>
                </a:r>
              </a:p>
              <a:p>
                <a:pPr lvl="1"/>
                <a:r>
                  <a:rPr lang="en-US" altLang="zh-TW" sz="2800" dirty="0"/>
                  <a:t>The height of Node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sz="2800" dirty="0"/>
                  <a:t> is 5</a:t>
                </a:r>
              </a:p>
              <a:p>
                <a:pPr lvl="1"/>
                <a:r>
                  <a:rPr lang="en-US" altLang="zh-TW" sz="2800" dirty="0"/>
                  <a:t>The depth of Node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sz="2800" dirty="0"/>
                  <a:t> is 0</a:t>
                </a:r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接點 3"/>
          <p:cNvCxnSpPr>
            <a:stCxn id="6" idx="3"/>
            <a:endCxn id="8" idx="0"/>
          </p:cNvCxnSpPr>
          <p:nvPr/>
        </p:nvCxnSpPr>
        <p:spPr>
          <a:xfrm flipH="1">
            <a:off x="5268548" y="1935185"/>
            <a:ext cx="1454924" cy="277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>
            <a:stCxn id="6" idx="5"/>
            <a:endCxn id="7" idx="0"/>
          </p:cNvCxnSpPr>
          <p:nvPr/>
        </p:nvCxnSpPr>
        <p:spPr>
          <a:xfrm>
            <a:off x="6997692" y="1935185"/>
            <a:ext cx="1566505" cy="277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/>
          <p:cNvSpPr/>
          <p:nvPr/>
        </p:nvSpPr>
        <p:spPr>
          <a:xfrm>
            <a:off x="6666679" y="158907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8370294" y="221228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5074645" y="2212284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9" name="直線接點 8"/>
          <p:cNvCxnSpPr>
            <a:stCxn id="8" idx="3"/>
            <a:endCxn id="12" idx="0"/>
          </p:cNvCxnSpPr>
          <p:nvPr/>
        </p:nvCxnSpPr>
        <p:spPr>
          <a:xfrm flipH="1">
            <a:off x="4635813" y="2558394"/>
            <a:ext cx="495625" cy="250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>
            <a:stCxn id="8" idx="5"/>
            <a:endCxn id="11" idx="0"/>
          </p:cNvCxnSpPr>
          <p:nvPr/>
        </p:nvCxnSpPr>
        <p:spPr>
          <a:xfrm>
            <a:off x="5405658" y="2558394"/>
            <a:ext cx="509228" cy="250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5720983" y="2808760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441910" y="2808761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3" name="直線接點 12"/>
          <p:cNvCxnSpPr>
            <a:stCxn id="18" idx="3"/>
            <a:endCxn id="16" idx="0"/>
          </p:cNvCxnSpPr>
          <p:nvPr/>
        </p:nvCxnSpPr>
        <p:spPr>
          <a:xfrm flipH="1">
            <a:off x="5996528" y="3752163"/>
            <a:ext cx="173124" cy="2785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/>
          <p:cNvSpPr/>
          <p:nvPr/>
        </p:nvSpPr>
        <p:spPr>
          <a:xfrm>
            <a:off x="5802625" y="403066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7" name="直線接點 16"/>
          <p:cNvCxnSpPr>
            <a:stCxn id="11" idx="5"/>
            <a:endCxn id="18" idx="0"/>
          </p:cNvCxnSpPr>
          <p:nvPr/>
        </p:nvCxnSpPr>
        <p:spPr>
          <a:xfrm>
            <a:off x="6051996" y="3154870"/>
            <a:ext cx="254766" cy="2511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/>
          <p:cNvSpPr/>
          <p:nvPr/>
        </p:nvSpPr>
        <p:spPr>
          <a:xfrm>
            <a:off x="6112859" y="3406053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55919" y="342312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24" name="直線接點 23"/>
          <p:cNvCxnSpPr>
            <a:endCxn id="28" idx="0"/>
          </p:cNvCxnSpPr>
          <p:nvPr/>
        </p:nvCxnSpPr>
        <p:spPr>
          <a:xfrm flipH="1">
            <a:off x="7914163" y="2574727"/>
            <a:ext cx="536681" cy="248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/>
          <p:cNvSpPr/>
          <p:nvPr/>
        </p:nvSpPr>
        <p:spPr>
          <a:xfrm>
            <a:off x="7720260" y="282334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48" name="直線接點 47"/>
          <p:cNvCxnSpPr>
            <a:stCxn id="18" idx="5"/>
            <a:endCxn id="49" idx="0"/>
          </p:cNvCxnSpPr>
          <p:nvPr/>
        </p:nvCxnSpPr>
        <p:spPr>
          <a:xfrm>
            <a:off x="6443872" y="3752163"/>
            <a:ext cx="117656" cy="2785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48"/>
          <p:cNvSpPr/>
          <p:nvPr/>
        </p:nvSpPr>
        <p:spPr>
          <a:xfrm>
            <a:off x="6367625" y="4030665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51" name="直線接點 50"/>
          <p:cNvCxnSpPr>
            <a:stCxn id="49" idx="5"/>
            <a:endCxn id="52" idx="0"/>
          </p:cNvCxnSpPr>
          <p:nvPr/>
        </p:nvCxnSpPr>
        <p:spPr>
          <a:xfrm>
            <a:off x="6698638" y="4376775"/>
            <a:ext cx="105151" cy="2785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橢圓 51"/>
          <p:cNvSpPr/>
          <p:nvPr/>
        </p:nvSpPr>
        <p:spPr>
          <a:xfrm>
            <a:off x="6609886" y="4655277"/>
            <a:ext cx="387806" cy="40549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6684764" y="1613625"/>
                <a:ext cx="351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764" y="1613625"/>
                <a:ext cx="35163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接點 55"/>
          <p:cNvCxnSpPr/>
          <p:nvPr/>
        </p:nvCxnSpPr>
        <p:spPr>
          <a:xfrm>
            <a:off x="8758100" y="1589075"/>
            <a:ext cx="288472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>
            <a:off x="8733606" y="5060770"/>
            <a:ext cx="288472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 flipH="1">
            <a:off x="8883606" y="1613625"/>
            <a:ext cx="18730" cy="3447145"/>
          </a:xfrm>
          <a:prstGeom prst="line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34B8CA4-BDFC-7C46-9CC3-898D37F7787C}"/>
              </a:ext>
            </a:extLst>
          </p:cNvPr>
          <p:cNvSpPr/>
          <p:nvPr/>
        </p:nvSpPr>
        <p:spPr>
          <a:xfrm>
            <a:off x="4717375" y="5673750"/>
            <a:ext cx="11078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height</a:t>
            </a:r>
            <a:endParaRPr lang="en-TW" sz="2800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79E91F3-968D-B149-99CD-093716136018}"/>
              </a:ext>
            </a:extLst>
          </p:cNvPr>
          <p:cNvSpPr/>
          <p:nvPr/>
        </p:nvSpPr>
        <p:spPr>
          <a:xfrm>
            <a:off x="7930144" y="5708470"/>
            <a:ext cx="520700" cy="647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BB2A87CE-C4E0-F44C-B6F1-D1483B0FD4B2}"/>
              </a:ext>
            </a:extLst>
          </p:cNvPr>
          <p:cNvSpPr/>
          <p:nvPr/>
        </p:nvSpPr>
        <p:spPr>
          <a:xfrm rot="10800000">
            <a:off x="5920410" y="5549270"/>
            <a:ext cx="520700" cy="647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FF1C92-CB63-2E40-ADFD-43E716972E3F}"/>
              </a:ext>
            </a:extLst>
          </p:cNvPr>
          <p:cNvSpPr/>
          <p:nvPr/>
        </p:nvSpPr>
        <p:spPr>
          <a:xfrm>
            <a:off x="6730112" y="5673750"/>
            <a:ext cx="10486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depth</a:t>
            </a:r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3437377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Facts of a Binary Tree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b="1" dirty="0"/>
                  <a:t>Fact 1. </a:t>
                </a:r>
              </a:p>
              <a:p>
                <a:pPr lvl="1"/>
                <a:r>
                  <a:rPr lang="en-US" altLang="zh-TW" sz="2800" dirty="0"/>
                  <a:t>The height of a binary tree with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800" dirty="0"/>
                  <a:t> nodes is at least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TW" sz="2800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r>
                  <a:rPr lang="en-US" altLang="zh-TW" b="1" dirty="0"/>
                  <a:t>Fact 2. </a:t>
                </a:r>
              </a:p>
              <a:p>
                <a:pPr lvl="1"/>
                <a:r>
                  <a:rPr lang="en-US" altLang="zh-TW" sz="2800" dirty="0"/>
                  <a:t>The height of a binary tree with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800" dirty="0"/>
                  <a:t> leaves is at least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zh-TW" sz="2800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r>
                  <a:rPr lang="en-US" altLang="zh-TW" b="1" dirty="0"/>
                  <a:t>Fact 3. </a:t>
                </a:r>
              </a:p>
              <a:p>
                <a:pPr lvl="1"/>
                <a:r>
                  <a:rPr lang="en-US" altLang="zh-TW" sz="2800" dirty="0"/>
                  <a:t>A binary tree with height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sz="2800" dirty="0"/>
                  <a:t> has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2800" dirty="0"/>
                  <a:t> nodes,  and has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altLang="zh-TW" sz="2800" dirty="0"/>
                  <a:t> leaves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b="-209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等腰三角形 21"/>
          <p:cNvSpPr/>
          <p:nvPr/>
        </p:nvSpPr>
        <p:spPr>
          <a:xfrm>
            <a:off x="2390763" y="2156342"/>
            <a:ext cx="587441" cy="57966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475055" y="2305739"/>
                <a:ext cx="4351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55" y="2305739"/>
                <a:ext cx="43518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接點 23"/>
          <p:cNvCxnSpPr/>
          <p:nvPr/>
        </p:nvCxnSpPr>
        <p:spPr>
          <a:xfrm>
            <a:off x="2997610" y="2146309"/>
            <a:ext cx="288472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3494182" y="3105290"/>
            <a:ext cx="288472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3141846" y="2170859"/>
            <a:ext cx="22102" cy="565147"/>
          </a:xfrm>
          <a:prstGeom prst="line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3275530" y="2170859"/>
                <a:ext cx="21250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800" dirty="0"/>
                  <a:t>at least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530" y="2170859"/>
                <a:ext cx="2125005" cy="523220"/>
              </a:xfrm>
              <a:prstGeom prst="rect">
                <a:avLst/>
              </a:prstGeom>
              <a:blipFill>
                <a:blip r:embed="rId4"/>
                <a:stretch>
                  <a:fillRect l="-5357" t="-11905" b="-2857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等腰三角形 27"/>
          <p:cNvSpPr/>
          <p:nvPr/>
        </p:nvSpPr>
        <p:spPr>
          <a:xfrm>
            <a:off x="2349255" y="4044117"/>
            <a:ext cx="587441" cy="57966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線接點 28"/>
          <p:cNvCxnSpPr/>
          <p:nvPr/>
        </p:nvCxnSpPr>
        <p:spPr>
          <a:xfrm>
            <a:off x="2956102" y="4034084"/>
            <a:ext cx="288472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2988756" y="4623781"/>
            <a:ext cx="288472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3100338" y="4058634"/>
            <a:ext cx="22102" cy="565147"/>
          </a:xfrm>
          <a:prstGeom prst="line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286082" y="4072339"/>
                <a:ext cx="21250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800" dirty="0"/>
                  <a:t>at least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082" y="4072339"/>
                <a:ext cx="2125005" cy="523220"/>
              </a:xfrm>
              <a:prstGeom prst="rect">
                <a:avLst/>
              </a:prstGeom>
              <a:blipFill>
                <a:blip r:embed="rId5"/>
                <a:stretch>
                  <a:fillRect l="-5357" t="-11905" b="-2857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 rot="16200000">
                <a:off x="2312719" y="4336859"/>
                <a:ext cx="56297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800" b="0" i="1" smtClean="0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zh-TW" altLang="en-US" sz="48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12719" y="4336859"/>
                <a:ext cx="562975" cy="830997"/>
              </a:xfrm>
              <a:prstGeom prst="rect">
                <a:avLst/>
              </a:prstGeom>
              <a:blipFill>
                <a:blip r:embed="rId6"/>
                <a:stretch>
                  <a:fillRect t="-20000" r="-24242" b="-2222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2419497" y="4752357"/>
                <a:ext cx="4351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497" y="4752357"/>
                <a:ext cx="43518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268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8779</TotalTime>
  <Words>3505</Words>
  <Application>Microsoft Macintosh PowerPoint</Application>
  <PresentationFormat>全屏显示(4:3)</PresentationFormat>
  <Paragraphs>1187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Topic 7.x –  Heap Sort</vt:lpstr>
      <vt:lpstr>Heap sort</vt:lpstr>
      <vt:lpstr>Binary Tree</vt:lpstr>
      <vt:lpstr>Complete Binary Tree</vt:lpstr>
      <vt:lpstr>Heap Property</vt:lpstr>
      <vt:lpstr>Heap Property</vt:lpstr>
      <vt:lpstr>Heap Property</vt:lpstr>
      <vt:lpstr>Tree</vt:lpstr>
      <vt:lpstr>Facts of a Binary Tree</vt:lpstr>
      <vt:lpstr>Facts of a Binary Tree</vt:lpstr>
      <vt:lpstr>Tree</vt:lpstr>
      <vt:lpstr>Proof of Fact 1. </vt:lpstr>
      <vt:lpstr>Proof of Fact 2.</vt:lpstr>
      <vt:lpstr>Proof of Fact 3 (ii)</vt:lpstr>
      <vt:lpstr>Proof of Fact 3 (ii)</vt:lpstr>
      <vt:lpstr>Stirling Formula</vt:lpstr>
      <vt:lpstr>Stirling Formula</vt:lpstr>
      <vt:lpstr>Heap sort</vt:lpstr>
      <vt:lpstr>Heap sort</vt:lpstr>
      <vt:lpstr>Heap sort</vt:lpstr>
      <vt:lpstr>Heap sort</vt:lpstr>
      <vt:lpstr>Heap sort</vt:lpstr>
      <vt:lpstr>Heap sort</vt:lpstr>
      <vt:lpstr>Heap sort</vt:lpstr>
      <vt:lpstr>Heap sort</vt:lpstr>
      <vt:lpstr>Example of HEAPIFY</vt:lpstr>
      <vt:lpstr>Example of HEAPIFY</vt:lpstr>
      <vt:lpstr>Another Example of HEAPIFY</vt:lpstr>
      <vt:lpstr>Another Example of HEAPIFY</vt:lpstr>
      <vt:lpstr>Another Example of HEAPIFY</vt:lpstr>
      <vt:lpstr>Another Example of HEAPIFY</vt:lpstr>
      <vt:lpstr>Another Example of HEAPIFY</vt:lpstr>
      <vt:lpstr>Time Complexity</vt:lpstr>
      <vt:lpstr>Time Complexity</vt:lpstr>
      <vt:lpstr>Construct a Heap Tree</vt:lpstr>
      <vt:lpstr>Construct a Heap Tree</vt:lpstr>
      <vt:lpstr>Example of top-down</vt:lpstr>
      <vt:lpstr>Example of top-down</vt:lpstr>
      <vt:lpstr>Example of top-down</vt:lpstr>
      <vt:lpstr>Example of top-down</vt:lpstr>
      <vt:lpstr>Construct a Heap Tree</vt:lpstr>
      <vt:lpstr>Example of bottom up</vt:lpstr>
      <vt:lpstr>Example of bottom up</vt:lpstr>
      <vt:lpstr>Example of bottom up</vt:lpstr>
      <vt:lpstr>Example of bottom up</vt:lpstr>
      <vt:lpstr>Example of bottom up</vt:lpstr>
      <vt:lpstr>Example of bottom up</vt:lpstr>
      <vt:lpstr>Example of bottom up</vt:lpstr>
      <vt:lpstr>Example of bottom up</vt:lpstr>
      <vt:lpstr>Example of bottom up</vt:lpstr>
      <vt:lpstr>Priority queue</vt:lpstr>
      <vt:lpstr>Priority queue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通信原理</dc:title>
  <dc:creator>Microsoft Office User</dc:creator>
  <cp:lastModifiedBy>HANLIN CAI</cp:lastModifiedBy>
  <cp:revision>187</cp:revision>
  <dcterms:created xsi:type="dcterms:W3CDTF">2020-05-06T05:09:07Z</dcterms:created>
  <dcterms:modified xsi:type="dcterms:W3CDTF">2022-01-05T12:31:41Z</dcterms:modified>
</cp:coreProperties>
</file>